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9" r:id="rId3"/>
    <p:sldId id="260" r:id="rId4"/>
    <p:sldId id="261" r:id="rId5"/>
    <p:sldId id="264" r:id="rId6"/>
    <p:sldId id="265" r:id="rId7"/>
    <p:sldId id="266" r:id="rId8"/>
    <p:sldId id="272" r:id="rId9"/>
    <p:sldId id="267" r:id="rId10"/>
    <p:sldId id="268" r:id="rId11"/>
    <p:sldId id="269" r:id="rId12"/>
    <p:sldId id="271" r:id="rId13"/>
    <p:sldId id="262" r:id="rId14"/>
    <p:sldId id="263" r:id="rId15"/>
    <p:sldId id="257" r:id="rId16"/>
    <p:sldId id="258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996633"/>
    <a:srgbClr val="312017"/>
    <a:srgbClr val="B55607"/>
    <a:srgbClr val="CC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2514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FB194-CDC8-4F8D-8F0F-45002625B161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445C7-D862-4FC9-94C6-2747E45F1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5A22CB-77DD-F520-C478-4CA2A89EF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7C6783C-AD4B-946B-ED26-2D7120A838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DBE3FCB-C21B-E314-538A-12381CAC99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EF19F76-F4A8-5217-A904-BD9555A2AF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3DCCA-9B9F-4096-9B15-FB7A40195717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24489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0"/>
          <p:cNvSpPr>
            <a:spLocks noChangeArrowheads="1"/>
          </p:cNvSpPr>
          <p:nvPr/>
        </p:nvSpPr>
        <p:spPr bwMode="auto">
          <a:xfrm>
            <a:off x="0" y="6727826"/>
            <a:ext cx="9144000" cy="1301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8" tIns="121888" rIns="121888" bIns="121888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ru-RU" altLang="ru-RU"/>
          </a:p>
        </p:txBody>
      </p:sp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1" y="593367"/>
            <a:ext cx="8520600" cy="817600"/>
          </a:xfrm>
          <a:prstGeom prst="rect">
            <a:avLst/>
          </a:prstGeom>
        </p:spPr>
        <p:txBody>
          <a:bodyPr spcFirstLastPara="1" lIns="121888" tIns="121888" rIns="121888" bIns="121888" anchor="t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1" y="1562133"/>
            <a:ext cx="8520600" cy="4529600"/>
          </a:xfrm>
          <a:prstGeom prst="rect">
            <a:avLst/>
          </a:prstGeom>
        </p:spPr>
        <p:txBody>
          <a:bodyPr spcFirstLastPara="1" lIns="121888" tIns="121888" rIns="121888" bIns="121888"/>
          <a:lstStyle>
            <a:lvl1pPr marL="609539" lvl="0" indent="-457154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078" lvl="1" indent="-42329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617" lvl="2" indent="-423291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156" lvl="3" indent="-423291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695" lvl="4" indent="-42329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234" lvl="5" indent="-423291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773" lvl="6" indent="-423291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312" lvl="7" indent="-42329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5851" lvl="8" indent="-423291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Shape 23"/>
          <p:cNvSpPr txBox="1">
            <a:spLocks noGrp="1"/>
          </p:cNvSpPr>
          <p:nvPr>
            <p:ph type="sldNum" idx="10"/>
          </p:nvPr>
        </p:nvSpPr>
        <p:spPr>
          <a:xfrm>
            <a:off x="8472487" y="6218239"/>
            <a:ext cx="548879" cy="523875"/>
          </a:xfrm>
        </p:spPr>
        <p:txBody>
          <a:bodyPr spcFirstLastPara="1" lIns="121888" tIns="121888" rIns="121888" bIns="121888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B0EC1B8A-0570-4E42-985B-03433722278E}" type="slidenum">
              <a:rPr lang="ru"/>
              <a:pPr>
                <a:defRPr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819119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4008429" y="2464376"/>
            <a:ext cx="4667657" cy="127424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6B6666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uk-UA" dirty="0" err="1"/>
              <a:t>Подзаголовок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 hasCustomPrompt="1"/>
          </p:nvPr>
        </p:nvSpPr>
        <p:spPr>
          <a:xfrm>
            <a:off x="4001451" y="1157468"/>
            <a:ext cx="4674635" cy="1168400"/>
          </a:xfrm>
        </p:spPr>
        <p:txBody>
          <a:bodyPr anchor="b"/>
          <a:lstStyle>
            <a:lvl1pPr marL="0" indent="0">
              <a:buNone/>
              <a:defRPr b="1">
                <a:latin typeface="+mn-lt"/>
              </a:defRPr>
            </a:lvl1pPr>
          </a:lstStyle>
          <a:p>
            <a:pPr lvl="0"/>
            <a:r>
              <a:rPr lang="uk-UA" dirty="0"/>
              <a:t>Заголовок</a:t>
            </a:r>
          </a:p>
        </p:txBody>
      </p:sp>
      <p:sp>
        <p:nvSpPr>
          <p:cNvPr id="7" name="Місце для діаграми 6"/>
          <p:cNvSpPr>
            <a:spLocks noGrp="1"/>
          </p:cNvSpPr>
          <p:nvPr>
            <p:ph type="chart" sz="quarter" idx="11" hasCustomPrompt="1"/>
          </p:nvPr>
        </p:nvSpPr>
        <p:spPr>
          <a:xfrm>
            <a:off x="4011217" y="3298825"/>
            <a:ext cx="4664869" cy="30099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uk-UA" dirty="0" err="1"/>
              <a:t>Диаграмма</a:t>
            </a:r>
            <a:endParaRPr lang="uk-UA" dirty="0"/>
          </a:p>
        </p:txBody>
      </p:sp>
      <p:sp>
        <p:nvSpPr>
          <p:cNvPr id="10" name="Місце для номера слайда 17"/>
          <p:cNvSpPr>
            <a:spLocks noGrp="1"/>
          </p:cNvSpPr>
          <p:nvPr>
            <p:ph type="sldNum" sz="quarter" idx="16"/>
          </p:nvPr>
        </p:nvSpPr>
        <p:spPr>
          <a:xfrm>
            <a:off x="6646069" y="6308728"/>
            <a:ext cx="2057400" cy="365125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7522DB89-B5F3-47BD-AF2C-7776FEA6C3C8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965930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1" pos="371" userDrawn="1">
          <p15:clr>
            <a:srgbClr val="FBAE40"/>
          </p15:clr>
        </p15:guide>
        <p15:guide id="2" orient="horz" pos="3974" userDrawn="1">
          <p15:clr>
            <a:srgbClr val="FBAE40"/>
          </p15:clr>
        </p15:guide>
        <p15:guide id="3" orient="horz" pos="323" userDrawn="1">
          <p15:clr>
            <a:srgbClr val="FBAE40"/>
          </p15:clr>
        </p15:guide>
        <p15:guide id="4" pos="7287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0745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6633">
                <a:alpha val="50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1E740-6862-47F0-897A-50A84BFD440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5CBEE-A678-403D-8940-F186FBD146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4;&#1089;&#1087;.&#1088;&#1092;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gi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8.gif"/><Relationship Id="rId2" Type="http://schemas.openxmlformats.org/officeDocument/2006/relationships/hyperlink" Target="https://economy.gov.ru/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ogp@minprom.kreml.nnov.ru" TargetMode="Externa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mailto:mybusiness52@krpp-no.ru" TargetMode="External"/><Relationship Id="rId13" Type="http://schemas.openxmlformats.org/officeDocument/2006/relationships/hyperlink" Target="https://vk.com/club226241917" TargetMode="External"/><Relationship Id="rId3" Type="http://schemas.openxmlformats.org/officeDocument/2006/relationships/image" Target="../media/image33.gif"/><Relationship Id="rId7" Type="http://schemas.openxmlformats.org/officeDocument/2006/relationships/hyperlink" Target="tel:8%20(831)%20435%2014%2091" TargetMode="External"/><Relationship Id="rId12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hyperlink" Target="tel:8%20(800)%20301%2029%2094" TargetMode="External"/><Relationship Id="rId11" Type="http://schemas.openxmlformats.org/officeDocument/2006/relationships/image" Target="../media/image36.gif"/><Relationship Id="rId5" Type="http://schemas.openxmlformats.org/officeDocument/2006/relationships/image" Target="../media/image17.png"/><Relationship Id="rId15" Type="http://schemas.openxmlformats.org/officeDocument/2006/relationships/image" Target="../media/image39.jpeg"/><Relationship Id="rId10" Type="http://schemas.openxmlformats.org/officeDocument/2006/relationships/image" Target="../media/image35.gif"/><Relationship Id="rId4" Type="http://schemas.openxmlformats.org/officeDocument/2006/relationships/image" Target="../media/image16.png"/><Relationship Id="rId9" Type="http://schemas.openxmlformats.org/officeDocument/2006/relationships/image" Target="../media/image34.jpeg"/><Relationship Id="rId14" Type="http://schemas.openxmlformats.org/officeDocument/2006/relationships/image" Target="../media/image38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hyperlink" Target="https://frpnn.ru/" TargetMode="External"/><Relationship Id="rId4" Type="http://schemas.openxmlformats.org/officeDocument/2006/relationships/hyperlink" Target="mailto:info@frpnn.r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ой бизнес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5834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57166"/>
            <a:ext cx="8786842" cy="1612901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663300"/>
                </a:solidFill>
              </a:rPr>
              <a:t>Меры государственной поддержки малого и среднего </a:t>
            </a:r>
            <a:r>
              <a:rPr lang="ru-RU" sz="3200" b="1" i="1" dirty="0" smtClean="0">
                <a:solidFill>
                  <a:srgbClr val="663300"/>
                </a:solidFill>
              </a:rPr>
              <a:t>предпринимательства Нижегородской области</a:t>
            </a:r>
            <a:endParaRPr lang="ru-RU" sz="3200" b="1" i="1" dirty="0">
              <a:solidFill>
                <a:srgbClr val="6633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D837CF1-2CAE-3409-D8B0-47F53D8895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" r="57821" b="975"/>
          <a:stretch/>
        </p:blipFill>
        <p:spPr>
          <a:xfrm>
            <a:off x="7143768" y="5143512"/>
            <a:ext cx="1643074" cy="407566"/>
          </a:xfrm>
          <a:prstGeom prst="rect">
            <a:avLst/>
          </a:prstGeom>
        </p:spPr>
      </p:pic>
      <p:pic>
        <p:nvPicPr>
          <p:cNvPr id="7" name="Picture 2" descr="C:\Users\Усер\Desktop\frp.png">
            <a:extLst>
              <a:ext uri="{FF2B5EF4-FFF2-40B4-BE49-F238E27FC236}">
                <a16:creationId xmlns:a16="http://schemas.microsoft.com/office/drawing/2014/main" xmlns="" id="{2AB6B739-D618-B03D-647A-FD5407AB7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5857892"/>
            <a:ext cx="1071570" cy="414462"/>
          </a:xfrm>
          <a:prstGeom prst="rect">
            <a:avLst/>
          </a:prstGeom>
          <a:noFill/>
        </p:spPr>
      </p:pic>
      <p:pic>
        <p:nvPicPr>
          <p:cNvPr id="8" name="Диаграмма 5" descr="ФОП НО.jf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736" y="5929330"/>
            <a:ext cx="2357454" cy="405220"/>
          </a:xfrm>
          <a:prstGeom prst="round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5001331-E4E5-8ABF-6C91-BFB703EDD3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4714884"/>
            <a:ext cx="2571768" cy="646393"/>
          </a:xfrm>
          <a:prstGeom prst="roundRect">
            <a:avLst/>
          </a:prstGeom>
        </p:spPr>
      </p:pic>
      <p:pic>
        <p:nvPicPr>
          <p:cNvPr id="10" name="Рисунок 9" descr="Минэконом развития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3714752"/>
            <a:ext cx="1545918" cy="709137"/>
          </a:xfrm>
          <a:prstGeom prst="roundRect">
            <a:avLst/>
          </a:prstGeom>
        </p:spPr>
      </p:pic>
      <p:pic>
        <p:nvPicPr>
          <p:cNvPr id="11" name="Рисунок 10" descr="minturprom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7158" y="5715016"/>
            <a:ext cx="2034260" cy="642942"/>
          </a:xfrm>
          <a:prstGeom prst="roundRect">
            <a:avLst/>
          </a:prstGeom>
        </p:spPr>
      </p:pic>
      <p:pic>
        <p:nvPicPr>
          <p:cNvPr id="12" name="Рисунок 11" descr="4568_600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12" y="5857892"/>
            <a:ext cx="2578312" cy="571504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FD8EAD7-C2FD-D34D-9B0C-FF34E8A24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33CF7CAE-FAF8-335D-EF9E-CE2229E69DBA}"/>
              </a:ext>
            </a:extLst>
          </p:cNvPr>
          <p:cNvSpPr txBox="1">
            <a:spLocks/>
          </p:cNvSpPr>
          <p:nvPr/>
        </p:nvSpPr>
        <p:spPr>
          <a:xfrm>
            <a:off x="8448572" y="6475305"/>
            <a:ext cx="6746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CFEABC-7CA1-4444-ADC1-EFA11C039040}" type="slidenum">
              <a:rPr lang="ru-RU" b="0" smtClean="0">
                <a:solidFill>
                  <a:srgbClr val="3A4C5E"/>
                </a:solidFill>
              </a:rPr>
              <a:pPr/>
              <a:t>10</a:t>
            </a:fld>
            <a:endParaRPr lang="ru-RU" b="0" dirty="0">
              <a:solidFill>
                <a:srgbClr val="3A4C5E"/>
              </a:solidFill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5E257341-BE90-EB01-A687-7724B49A8674}"/>
              </a:ext>
            </a:extLst>
          </p:cNvPr>
          <p:cNvSpPr txBox="1">
            <a:spLocks/>
          </p:cNvSpPr>
          <p:nvPr/>
        </p:nvSpPr>
        <p:spPr>
          <a:xfrm>
            <a:off x="5402913" y="46452"/>
            <a:ext cx="3383006" cy="1219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16" algn="r">
              <a:lnSpc>
                <a:spcPct val="100000"/>
              </a:lnSpc>
              <a:spcBef>
                <a:spcPts val="354"/>
              </a:spcBef>
              <a:defRPr/>
            </a:pPr>
            <a:r>
              <a:rPr lang="ru-RU" sz="1600" b="1" kern="0" cap="all" spc="-68" dirty="0">
                <a:solidFill>
                  <a:srgbClr val="57271B"/>
                </a:solidFill>
                <a:latin typeface="Montserrat" panose="00000500000000000000" pitchFamily="2" charset="-52"/>
                <a:cs typeface="Tahoma"/>
              </a:rPr>
              <a:t>Спецпрограммы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3B7C274-54C1-E591-3EB6-791C385A1D3D}"/>
              </a:ext>
            </a:extLst>
          </p:cNvPr>
          <p:cNvSpPr/>
          <p:nvPr/>
        </p:nvSpPr>
        <p:spPr>
          <a:xfrm>
            <a:off x="0" y="6418054"/>
            <a:ext cx="4572000" cy="449950"/>
          </a:xfrm>
          <a:prstGeom prst="rect">
            <a:avLst/>
          </a:prstGeom>
          <a:solidFill>
            <a:srgbClr val="BF8E6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anose="00000500000000000000" pitchFamily="2" charset="-52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779D3FC-4897-4106-FFD0-27AAF7889984}"/>
              </a:ext>
            </a:extLst>
          </p:cNvPr>
          <p:cNvSpPr/>
          <p:nvPr/>
        </p:nvSpPr>
        <p:spPr>
          <a:xfrm>
            <a:off x="4563965" y="6418041"/>
            <a:ext cx="4572000" cy="449950"/>
          </a:xfrm>
          <a:prstGeom prst="rect">
            <a:avLst/>
          </a:prstGeom>
          <a:solidFill>
            <a:srgbClr val="EA50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anose="00000500000000000000" pitchFamily="2" charset="-52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C666A74B-A76B-20D3-B250-5966607058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2907791"/>
              </p:ext>
            </p:extLst>
          </p:nvPr>
        </p:nvGraphicFramePr>
        <p:xfrm>
          <a:off x="412937" y="1265667"/>
          <a:ext cx="8527515" cy="524278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8425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12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5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353">
                  <a:extLst>
                    <a:ext uri="{9D8B030D-6E8A-4147-A177-3AD203B41FA5}">
                      <a16:colId xmlns:a16="http://schemas.microsoft.com/office/drawing/2014/main" xmlns="" val="2322932484"/>
                    </a:ext>
                  </a:extLst>
                </a:gridCol>
                <a:gridCol w="28425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961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КОММЕРЧЕСКАЯ ИПОТЕКА</a:t>
                      </a:r>
                      <a:endParaRPr lang="ru-RU" sz="2000" b="1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err="1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АВТОзайм</a:t>
                      </a:r>
                      <a:endParaRPr lang="ru-RU" sz="2000" b="1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АКТИВзайм</a:t>
                      </a:r>
                      <a:endParaRPr lang="ru-RU" sz="2000" b="1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9611">
                <a:tc gridSpan="5">
                  <a:txBody>
                    <a:bodyPr/>
                    <a:lstStyle/>
                    <a:p>
                      <a:pPr algn="ctr"/>
                      <a:r>
                        <a:rPr lang="ru-RU" sz="1600" b="0" u="sng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  <a:cs typeface="Calibri" panose="020F0502020204030204" pitchFamily="34" charset="0"/>
                        </a:rPr>
                        <a:t>Возможно приобретение нового и поддержанного имущества</a:t>
                      </a:r>
                    </a:p>
                  </a:txBody>
                  <a:tcPr marL="68580" marR="68580"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57271B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57271B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3506839"/>
                  </a:ext>
                </a:extLst>
              </a:tr>
              <a:tr h="9382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Приобретение объектов коммерческой недвижимости</a:t>
                      </a:r>
                      <a:endParaRPr lang="en-US" sz="1200" b="0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/>
                      </a:pPr>
                      <a:r>
                        <a:rPr lang="ru-RU" sz="1200" b="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Приобретение транспортных средств</a:t>
                      </a:r>
                      <a:r>
                        <a:rPr lang="en-US" sz="1200" b="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:</a:t>
                      </a:r>
                      <a:r>
                        <a:rPr lang="ru-RU" sz="1200" b="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</a:p>
                    <a:p>
                      <a:pPr marL="171450" lvl="0" indent="-171450" algn="ctr">
                        <a:spcBef>
                          <a:spcPts val="60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ru-RU" sz="1200" b="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легковые ТС (не более 5 или 7 лет)</a:t>
                      </a:r>
                    </a:p>
                    <a:p>
                      <a:pPr marL="0" lvl="0" indent="177800" algn="ctr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ru-RU" sz="1200" b="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грузовые ТСТС (не более 7 или 10 лет)</a:t>
                      </a:r>
                    </a:p>
                    <a:p>
                      <a:pPr marL="0" lvl="0" indent="177800" algn="ctr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ru-RU" sz="1200" b="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спецтехника ТС (не более 10 лет)</a:t>
                      </a:r>
                      <a:endParaRPr lang="ru-RU" sz="1200" b="0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Приобретение серийного оборудования для использования в предпринимательской деятельности </a:t>
                      </a:r>
                      <a:endParaRPr lang="en-US" sz="1200" b="0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Приобретение оборудования для использования в предпринимательской деятельности</a:t>
                      </a:r>
                      <a:endParaRPr lang="en-US" sz="1200" b="0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1179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Сумма займа</a:t>
                      </a:r>
                      <a:endParaRPr lang="ru-RU" sz="1800" b="1" i="0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1701">
                <a:tc>
                  <a:txBody>
                    <a:bodyPr/>
                    <a:lstStyle/>
                    <a:p>
                      <a:pPr lvl="0"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до 5 000 000 ₽</a:t>
                      </a:r>
                    </a:p>
                    <a:p>
                      <a:pPr lvl="0" algn="ctr">
                        <a:spcBef>
                          <a:spcPts val="600"/>
                        </a:spcBef>
                      </a:pPr>
                      <a:r>
                        <a:rPr lang="ru-RU" sz="14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не более </a:t>
                      </a:r>
                      <a:r>
                        <a:rPr lang="ru-RU" sz="1400" b="1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90%</a:t>
                      </a:r>
                      <a:r>
                        <a:rPr lang="ru-RU" sz="14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 стоимости</a:t>
                      </a:r>
                      <a:r>
                        <a:rPr lang="en-US" sz="14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приобретаемого объекта</a:t>
                      </a:r>
                      <a:r>
                        <a:rPr lang="ru-RU" sz="1400" baseline="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 недвижимости</a:t>
                      </a:r>
                      <a:endParaRPr lang="en-US" sz="1400" b="1" dirty="0">
                        <a:solidFill>
                          <a:srgbClr val="57271B"/>
                        </a:solidFill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/>
                </a:tc>
                <a:tc gridSpan="3">
                  <a:txBody>
                    <a:bodyPr/>
                    <a:lstStyle/>
                    <a:p>
                      <a:pPr lvl="0"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до 5 000 000 ₽</a:t>
                      </a:r>
                    </a:p>
                    <a:p>
                      <a:pPr lvl="0" algn="ctr">
                        <a:spcBef>
                          <a:spcPts val="600"/>
                        </a:spcBef>
                      </a:pPr>
                      <a:r>
                        <a:rPr lang="ru-RU" sz="14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не более </a:t>
                      </a:r>
                      <a:r>
                        <a:rPr lang="en-US" sz="1400" b="1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8</a:t>
                      </a:r>
                      <a:r>
                        <a:rPr lang="ru-RU" sz="1400" b="1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5% </a:t>
                      </a:r>
                      <a:r>
                        <a:rPr lang="ru-RU" sz="1400" kern="12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стоимости</a:t>
                      </a:r>
                      <a:r>
                        <a:rPr lang="en-US" sz="14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приобретаемого ТС</a:t>
                      </a:r>
                      <a:endParaRPr lang="en-US" sz="1400" b="1" dirty="0">
                        <a:solidFill>
                          <a:srgbClr val="57271B"/>
                        </a:solidFill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 algn="ctr"/>
                      <a:endParaRPr lang="en-US" sz="1400" b="1" dirty="0">
                        <a:solidFill>
                          <a:srgbClr val="57271B"/>
                        </a:solidFill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до 5 000 000 ₽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не более </a:t>
                      </a:r>
                      <a:r>
                        <a:rPr lang="ru-RU" sz="1400" b="1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80%</a:t>
                      </a:r>
                      <a:r>
                        <a:rPr lang="ru-RU" sz="14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 стоимости</a:t>
                      </a:r>
                      <a:r>
                        <a:rPr lang="en-US" sz="14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приобретаемого оборудования</a:t>
                      </a:r>
                      <a:endParaRPr lang="ru-RU" sz="1400" b="1" dirty="0">
                        <a:solidFill>
                          <a:srgbClr val="57271B"/>
                        </a:solidFill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6932">
                <a:tc gridSpan="2">
                  <a:txBody>
                    <a:bodyPr/>
                    <a:lstStyle/>
                    <a:p>
                      <a:pPr lvl="0" algn="r"/>
                      <a:r>
                        <a:rPr lang="ru-RU" sz="2000" b="1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Процентная ставка</a:t>
                      </a:r>
                      <a:endParaRPr lang="ru-RU" sz="2000" b="1" i="0" dirty="0">
                        <a:solidFill>
                          <a:srgbClr val="57271B"/>
                        </a:solidFill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2400" b="1" kern="1200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8% </a:t>
                      </a:r>
                      <a:r>
                        <a:rPr lang="ru-RU" sz="1400" b="0" kern="12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или</a:t>
                      </a:r>
                      <a:r>
                        <a:rPr lang="ru-RU" sz="2400" b="1" kern="1200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 12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 %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1400" b="0" kern="120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годовых</a:t>
                      </a:r>
                    </a:p>
                  </a:txBody>
                  <a:tcPr marL="68580" marR="68580" anchor="ctr"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1179">
                <a:tc gridSpan="2">
                  <a:txBody>
                    <a:bodyPr/>
                    <a:lstStyle/>
                    <a:p>
                      <a:pPr lvl="0" algn="r"/>
                      <a:r>
                        <a:rPr lang="ru-RU" sz="2000" b="1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Срок займа</a:t>
                      </a:r>
                      <a:endParaRPr lang="ru-RU" sz="2000" b="1" i="0" dirty="0">
                        <a:solidFill>
                          <a:srgbClr val="57271B"/>
                        </a:solidFill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до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 36 </a:t>
                      </a:r>
                      <a:r>
                        <a:rPr lang="ru-RU" sz="1400" b="0" dirty="0">
                          <a:solidFill>
                            <a:srgbClr val="57271B"/>
                          </a:solidFill>
                          <a:latin typeface="Montserrat" panose="00000500000000000000" pitchFamily="2" charset="-52"/>
                        </a:rPr>
                        <a:t>месяцев</a:t>
                      </a:r>
                      <a:endParaRPr lang="ru-RU" sz="1400" b="0" dirty="0">
                        <a:solidFill>
                          <a:srgbClr val="57271B"/>
                        </a:solidFill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E972320-250C-3A02-EF2A-FDA44C1B5F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428" y="315029"/>
            <a:ext cx="4841644" cy="68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507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B0F17AF-6397-B6FC-C25E-BEC6380B4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B2D6878-68F0-2529-896E-5985F99A8C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176" y="415284"/>
            <a:ext cx="4841644" cy="68206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98D8ADD3-E224-1244-4FB0-6AA874DCE020}"/>
              </a:ext>
            </a:extLst>
          </p:cNvPr>
          <p:cNvSpPr txBox="1">
            <a:spLocks/>
          </p:cNvSpPr>
          <p:nvPr/>
        </p:nvSpPr>
        <p:spPr>
          <a:xfrm>
            <a:off x="5302045" y="45343"/>
            <a:ext cx="3383006" cy="1219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16" algn="r">
              <a:lnSpc>
                <a:spcPct val="100000"/>
              </a:lnSpc>
              <a:spcBef>
                <a:spcPts val="354"/>
              </a:spcBef>
              <a:defRPr/>
            </a:pPr>
            <a:r>
              <a:rPr lang="ru-RU" sz="1600" b="1" kern="0" cap="all" spc="-68" dirty="0">
                <a:solidFill>
                  <a:srgbClr val="57271B"/>
                </a:solidFill>
                <a:latin typeface="Montserrat" panose="00000500000000000000" pitchFamily="2" charset="-52"/>
                <a:cs typeface="Tahoma"/>
              </a:rPr>
              <a:t>Программа «поддержка СВО</a:t>
            </a:r>
            <a:r>
              <a:rPr lang="ru-RU" sz="1200" b="1" kern="0" cap="all" spc="-68" dirty="0">
                <a:solidFill>
                  <a:srgbClr val="57271B"/>
                </a:solidFill>
                <a:latin typeface="Montserrat" panose="00000500000000000000" pitchFamily="2" charset="-52"/>
                <a:cs typeface="Tahoma"/>
              </a:rPr>
              <a:t>Их</a:t>
            </a:r>
            <a:r>
              <a:rPr lang="ru-RU" sz="1600" b="1" kern="0" cap="all" spc="-68" dirty="0">
                <a:solidFill>
                  <a:srgbClr val="57271B"/>
                </a:solidFill>
                <a:latin typeface="Montserrat" panose="00000500000000000000" pitchFamily="2" charset="-52"/>
                <a:cs typeface="Tahoma"/>
              </a:rPr>
              <a:t>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EB73523-F503-9D97-EBDD-51C95C2DC04A}"/>
              </a:ext>
            </a:extLst>
          </p:cNvPr>
          <p:cNvSpPr/>
          <p:nvPr/>
        </p:nvSpPr>
        <p:spPr>
          <a:xfrm>
            <a:off x="0" y="6418249"/>
            <a:ext cx="4572000" cy="449950"/>
          </a:xfrm>
          <a:prstGeom prst="rect">
            <a:avLst/>
          </a:prstGeom>
          <a:solidFill>
            <a:srgbClr val="BF8E6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anose="00000500000000000000" pitchFamily="2" charset="-52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C76E2CA-EC59-A131-811E-B834E158F84C}"/>
              </a:ext>
            </a:extLst>
          </p:cNvPr>
          <p:cNvSpPr/>
          <p:nvPr/>
        </p:nvSpPr>
        <p:spPr>
          <a:xfrm>
            <a:off x="4563965" y="6418041"/>
            <a:ext cx="4572000" cy="449950"/>
          </a:xfrm>
          <a:prstGeom prst="rect">
            <a:avLst/>
          </a:prstGeom>
          <a:solidFill>
            <a:srgbClr val="EA50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anose="00000500000000000000" pitchFamily="2" charset="-52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4CA6CE6D-3AE5-D8F5-EAAD-4270AAE2C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70645364"/>
              </p:ext>
            </p:extLst>
          </p:nvPr>
        </p:nvGraphicFramePr>
        <p:xfrm>
          <a:off x="968914" y="1578403"/>
          <a:ext cx="7716137" cy="26306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21461">
                  <a:extLst>
                    <a:ext uri="{9D8B030D-6E8A-4147-A177-3AD203B41FA5}">
                      <a16:colId xmlns:a16="http://schemas.microsoft.com/office/drawing/2014/main" xmlns="" val="2581809292"/>
                    </a:ext>
                  </a:extLst>
                </a:gridCol>
                <a:gridCol w="2852067">
                  <a:extLst>
                    <a:ext uri="{9D8B030D-6E8A-4147-A177-3AD203B41FA5}">
                      <a16:colId xmlns:a16="http://schemas.microsoft.com/office/drawing/2014/main" xmlns="" val="4098173927"/>
                    </a:ext>
                  </a:extLst>
                </a:gridCol>
                <a:gridCol w="2842609">
                  <a:extLst>
                    <a:ext uri="{9D8B030D-6E8A-4147-A177-3AD203B41FA5}">
                      <a16:colId xmlns:a16="http://schemas.microsoft.com/office/drawing/2014/main" xmlns="" val="2969813656"/>
                    </a:ext>
                  </a:extLst>
                </a:gridCol>
              </a:tblGrid>
              <a:tr h="53927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ru-RU" sz="2000" kern="100" dirty="0">
                        <a:solidFill>
                          <a:srgbClr val="692F21"/>
                        </a:solidFill>
                        <a:effectLst/>
                        <a:latin typeface="Montserrat" panose="00000500000000000000" pitchFamily="2" charset="-52"/>
                        <a:cs typeface="Calibri" panose="020F0502020204030204" pitchFamily="34" charset="0"/>
                      </a:endParaRPr>
                    </a:p>
                  </a:txBody>
                  <a:tcPr marL="50516" marR="5051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b="1" u="none" kern="100" dirty="0">
                          <a:solidFill>
                            <a:srgbClr val="692F21"/>
                          </a:solidFill>
                          <a:effectLst/>
                          <a:latin typeface="Montserrat" panose="00000500000000000000" pitchFamily="2" charset="-52"/>
                        </a:rPr>
                        <a:t>при наличие залогового обеспечения</a:t>
                      </a:r>
                      <a:endParaRPr lang="ru-RU" sz="1800" b="1" u="none" kern="100" dirty="0">
                        <a:solidFill>
                          <a:srgbClr val="692F2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  <a:p>
                      <a:pPr algn="ctr">
                        <a:buNone/>
                      </a:pPr>
                      <a:r>
                        <a:rPr lang="ru-RU" sz="1000" kern="100" dirty="0">
                          <a:solidFill>
                            <a:srgbClr val="692F21"/>
                          </a:solidFill>
                          <a:effectLst/>
                          <a:latin typeface="Montserrat" panose="00000500000000000000" pitchFamily="2" charset="-52"/>
                        </a:rPr>
                        <a:t>на дату заключения договора займа</a:t>
                      </a:r>
                      <a:endParaRPr lang="ru-RU" sz="1400" kern="100" dirty="0">
                        <a:solidFill>
                          <a:srgbClr val="692F21"/>
                        </a:solidFill>
                        <a:effectLst/>
                        <a:latin typeface="Montserrat" panose="00000500000000000000" pitchFamily="2" charset="-52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50516" marR="50516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b="1" u="none" kern="100" dirty="0">
                          <a:solidFill>
                            <a:srgbClr val="692F21"/>
                          </a:solidFill>
                          <a:effectLst/>
                          <a:latin typeface="Montserrat" panose="00000500000000000000" pitchFamily="2" charset="-52"/>
                        </a:rPr>
                        <a:t>при отсутствии залогового обеспечения</a:t>
                      </a:r>
                      <a:endParaRPr lang="ru-RU" sz="1800" b="1" u="none" kern="100" dirty="0">
                        <a:solidFill>
                          <a:srgbClr val="692F2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  <a:p>
                      <a:pPr algn="ctr">
                        <a:buNone/>
                      </a:pPr>
                      <a:r>
                        <a:rPr lang="ru-RU" sz="1000" kern="100" dirty="0">
                          <a:solidFill>
                            <a:srgbClr val="692F21"/>
                          </a:solidFill>
                          <a:effectLst/>
                          <a:latin typeface="Montserrat" panose="00000500000000000000" pitchFamily="2" charset="-52"/>
                        </a:rPr>
                        <a:t>на дату заключения договора займа</a:t>
                      </a:r>
                      <a:endParaRPr lang="ru-RU" sz="1400" kern="100" dirty="0">
                        <a:solidFill>
                          <a:srgbClr val="692F21"/>
                        </a:solidFill>
                        <a:effectLst/>
                        <a:latin typeface="Montserrat" panose="00000500000000000000" pitchFamily="2" charset="-52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50516" marR="5051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23651373"/>
                  </a:ext>
                </a:extLst>
              </a:tr>
              <a:tr h="287717">
                <a:tc rowSpan="6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2000" b="1" kern="100" dirty="0">
                          <a:solidFill>
                            <a:srgbClr val="692F21"/>
                          </a:solidFill>
                          <a:effectLst/>
                          <a:latin typeface="Montserrat" panose="00000500000000000000" pitchFamily="2" charset="-52"/>
                        </a:rPr>
                        <a:t>Процентная ставка</a:t>
                      </a:r>
                    </a:p>
                  </a:txBody>
                  <a:tcPr marL="50516" marR="5051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590" marR="87630" algn="ctr">
                        <a:buNone/>
                      </a:pPr>
                      <a:r>
                        <a:rPr lang="ru-RU" sz="2400" b="1" kern="1200" dirty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5% годовых</a:t>
                      </a:r>
                    </a:p>
                  </a:txBody>
                  <a:tcPr marL="50516" marR="50516" marT="0" marB="0">
                    <a:lnL w="12700" cmpd="sng">
                      <a:noFill/>
                    </a:lnL>
                    <a:lnR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590" marR="87630" algn="ctr" defTabSz="914400" rtl="0" eaLnBrk="1" latinLnBrk="0" hangingPunct="1">
                        <a:buNone/>
                      </a:pPr>
                      <a:r>
                        <a:rPr lang="ru-RU" sz="2400" b="1" kern="1200" dirty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12% годовых</a:t>
                      </a:r>
                    </a:p>
                  </a:txBody>
                  <a:tcPr marL="50516" marR="50516" marT="0" marB="0">
                    <a:lnL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825951"/>
                  </a:ext>
                </a:extLst>
              </a:tr>
              <a:tr h="3699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050" b="0" kern="10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для субъектов МСП, уволенных с военной службы, участников СВО, реализующих приоритетные проектов, указанные п. 5.2 Правил</a:t>
                      </a:r>
                      <a:endParaRPr lang="ru-RU" sz="1400" b="0" kern="100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50516" marR="50516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2142766"/>
                  </a:ext>
                </a:extLst>
              </a:tr>
              <a:tr h="287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590" marR="87630" algn="ctr" defTabSz="914400" rtl="0" eaLnBrk="1" latinLnBrk="0" hangingPunct="1">
                        <a:buNone/>
                      </a:pPr>
                      <a:r>
                        <a:rPr lang="ru-RU" sz="2400" b="1" kern="1200" dirty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7% годовых</a:t>
                      </a:r>
                    </a:p>
                  </a:txBody>
                  <a:tcPr marL="50516" marR="5051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590" marR="87630" algn="ctr" defTabSz="914400" rtl="0" eaLnBrk="1" latinLnBrk="0" hangingPunct="1">
                        <a:buNone/>
                      </a:pPr>
                      <a:r>
                        <a:rPr lang="ru-RU" sz="2400" b="1" kern="1200" dirty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12% годовых</a:t>
                      </a:r>
                    </a:p>
                  </a:txBody>
                  <a:tcPr marL="50516" marR="50516" marT="0" marB="0">
                    <a:lnL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30413270"/>
                  </a:ext>
                </a:extLst>
              </a:tr>
              <a:tr h="3699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050" b="0" kern="10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для субъектов МСП партнеров и жертвователей ФНЕ, реализующих приоритетные проектов, указанные п. 5.2 Правил</a:t>
                      </a:r>
                      <a:endParaRPr lang="ru-RU" sz="1400" b="0" kern="100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50516" marR="50516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226597"/>
                  </a:ext>
                </a:extLst>
              </a:tr>
              <a:tr h="287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590" marR="87630" algn="ctr" defTabSz="914400" rtl="0" eaLnBrk="1" latinLnBrk="0" hangingPunct="1">
                        <a:buNone/>
                      </a:pPr>
                      <a:r>
                        <a:rPr lang="ru-RU" sz="2400" b="1" kern="1200" dirty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12% годовых</a:t>
                      </a:r>
                    </a:p>
                  </a:txBody>
                  <a:tcPr marL="50516" marR="50516" marT="0" marB="0">
                    <a:lnL w="12700" cmpd="sng">
                      <a:noFill/>
                    </a:lnL>
                    <a:lnR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1590" marR="87630" algn="ctr" defTabSz="914400" rtl="0" eaLnBrk="1" latinLnBrk="0" hangingPunct="1">
                        <a:buNone/>
                      </a:pPr>
                      <a:r>
                        <a:rPr lang="ru-RU" sz="2400" b="1" kern="1200" dirty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16% годовых</a:t>
                      </a:r>
                    </a:p>
                  </a:txBody>
                  <a:tcPr marL="50516" marR="50516" marT="0" marB="0">
                    <a:lnL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145054760"/>
                  </a:ext>
                </a:extLst>
              </a:tr>
              <a:tr h="2144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050" b="0" kern="100" dirty="0">
                          <a:solidFill>
                            <a:srgbClr val="57271B"/>
                          </a:solidFill>
                          <a:effectLst/>
                          <a:latin typeface="Montserrat" panose="00000500000000000000" pitchFamily="2" charset="-52"/>
                        </a:rPr>
                        <a:t>для иных участников программы «Поддержка СВОих»</a:t>
                      </a:r>
                      <a:endParaRPr lang="ru-RU" sz="1400" b="0" kern="100" dirty="0">
                        <a:solidFill>
                          <a:srgbClr val="57271B"/>
                        </a:solidFill>
                        <a:effectLst/>
                        <a:latin typeface="Montserrat" panose="00000500000000000000" pitchFamily="2" charset="-52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marL="50516" marR="50516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692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4474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C1DBBCE7-FABA-34CB-67E3-6C463FFFD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561" y="5098816"/>
            <a:ext cx="3242782" cy="841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marL="92075" lvl="0" indent="173038" defTabSz="457200"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rgbClr val="57271B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Уволенные с военной службы, участников СВО</a:t>
            </a:r>
          </a:p>
          <a:p>
            <a:pPr marL="92075" lvl="0" indent="173038" defTabSz="457200"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rgbClr val="57271B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Партнеры ФНЕ </a:t>
            </a:r>
            <a:r>
              <a:rPr lang="ru-RU" sz="900" i="1" dirty="0">
                <a:solidFill>
                  <a:srgbClr val="57271B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(соглашение)</a:t>
            </a:r>
          </a:p>
          <a:p>
            <a:pPr marL="92075" lvl="0" indent="173038" defTabSz="457200"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rgbClr val="57271B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Жертвователи</a:t>
            </a:r>
            <a:r>
              <a:rPr lang="en-US" sz="1050" dirty="0">
                <a:solidFill>
                  <a:srgbClr val="57271B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 </a:t>
            </a:r>
            <a:r>
              <a:rPr lang="ru-RU" sz="1050" dirty="0">
                <a:solidFill>
                  <a:srgbClr val="57271B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ФНЕ </a:t>
            </a:r>
            <a:r>
              <a:rPr lang="ru-RU" sz="900" i="1" dirty="0">
                <a:solidFill>
                  <a:srgbClr val="57271B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(разовое пожертвование)</a:t>
            </a:r>
          </a:p>
        </p:txBody>
      </p:sp>
      <p:sp>
        <p:nvSpPr>
          <p:cNvPr id="8" name="Прямоугольник 27">
            <a:extLst>
              <a:ext uri="{FF2B5EF4-FFF2-40B4-BE49-F238E27FC236}">
                <a16:creationId xmlns:a16="http://schemas.microsoft.com/office/drawing/2014/main" xmlns="" id="{CE59A505-FD3B-1F4E-A5FC-4F5EE92B8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562" y="4634060"/>
            <a:ext cx="304221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dirty="0">
                <a:solidFill>
                  <a:srgbClr val="62412F"/>
                </a:solidFill>
                <a:latin typeface="Montserrat" panose="00000500000000000000" pitchFamily="2" charset="-52"/>
                <a:cs typeface="Times New Roman" pitchFamily="18" charset="0"/>
              </a:rPr>
              <a:t>ПОЛУЧАТЕЛИ ПОДДЕРЖКИ:</a:t>
            </a:r>
          </a:p>
        </p:txBody>
      </p:sp>
      <p:pic>
        <p:nvPicPr>
          <p:cNvPr id="9" name="Picture 44" descr="C:\Users\Home_PC\Downloads\user.png">
            <a:extLst>
              <a:ext uri="{FF2B5EF4-FFF2-40B4-BE49-F238E27FC236}">
                <a16:creationId xmlns:a16="http://schemas.microsoft.com/office/drawing/2014/main" xmlns="" id="{0E9F7022-31E3-5EB3-A87A-D20DF4868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281" y="4569673"/>
            <a:ext cx="354635" cy="472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3399C73-B9F7-1DF8-FA1F-E3AF723A5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artisticPhotocopy/>
                    </a14:imgEffect>
                    <a14:imgEffect>
                      <a14:colorTemperature colorTemp="88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4593" y="2853908"/>
            <a:ext cx="382009" cy="509345"/>
          </a:xfrm>
          <a:prstGeom prst="rect">
            <a:avLst/>
          </a:prstGeom>
          <a:ln>
            <a:noFill/>
          </a:ln>
        </p:spPr>
      </p:pic>
      <p:sp>
        <p:nvSpPr>
          <p:cNvPr id="19" name="Rectangle 2">
            <a:extLst>
              <a:ext uri="{FF2B5EF4-FFF2-40B4-BE49-F238E27FC236}">
                <a16:creationId xmlns:a16="http://schemas.microsoft.com/office/drawing/2014/main" xmlns="" id="{B7B33B49-3866-87E6-7E6D-EC6215887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7513" y="5042520"/>
            <a:ext cx="3042217" cy="1164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marL="263525" indent="-171450" algn="just" defTabSz="457200"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rgbClr val="57271B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Участник СВО, уволенный с военной службы (ИП или учредитель ЮЛ не менее 50%) </a:t>
            </a:r>
          </a:p>
          <a:p>
            <a:pPr marL="92075" algn="just" defTabSz="457200">
              <a:spcBef>
                <a:spcPts val="0"/>
              </a:spcBef>
              <a:spcAft>
                <a:spcPts val="400"/>
              </a:spcAft>
              <a:buClrTx/>
              <a:buSzTx/>
              <a:buNone/>
              <a:defRPr/>
            </a:pPr>
            <a:r>
              <a:rPr lang="ru-RU" sz="1050" dirty="0">
                <a:solidFill>
                  <a:srgbClr val="57271B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или</a:t>
            </a:r>
          </a:p>
          <a:p>
            <a:pPr marL="263525" indent="-171450" algn="just" defTabSz="457200"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rgbClr val="57271B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Размер пожертвования - не менее 5% от суммы запрашиваемого займа</a:t>
            </a:r>
            <a:endParaRPr lang="ru-RU" sz="900" dirty="0">
              <a:solidFill>
                <a:srgbClr val="57271B"/>
              </a:solidFill>
              <a:latin typeface="Montserrat" panose="00000500000000000000" pitchFamily="2" charset="-52"/>
              <a:cs typeface="Calibri" panose="020F0502020204030204" pitchFamily="34" charset="0"/>
            </a:endParaRPr>
          </a:p>
        </p:txBody>
      </p:sp>
      <p:sp>
        <p:nvSpPr>
          <p:cNvPr id="20" name="Прямоугольник 27">
            <a:extLst>
              <a:ext uri="{FF2B5EF4-FFF2-40B4-BE49-F238E27FC236}">
                <a16:creationId xmlns:a16="http://schemas.microsoft.com/office/drawing/2014/main" xmlns="" id="{8C35149F-2916-9BB9-50CB-72D352B3A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7514" y="4645684"/>
            <a:ext cx="3042217" cy="319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dirty="0">
                <a:solidFill>
                  <a:srgbClr val="62412F"/>
                </a:solidFill>
                <a:latin typeface="Montserrat" panose="00000500000000000000" pitchFamily="2" charset="-52"/>
                <a:cs typeface="Times New Roman" pitchFamily="18" charset="0"/>
              </a:rPr>
              <a:t>УСЛОВИЯ УЧАСТИЯ: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3739021-94E1-C6CC-59E1-670885E5CE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692F2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artisticPhotocopy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8534" y="4467280"/>
            <a:ext cx="507191" cy="67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806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42E5F4-DA2E-0611-AF90-8FADC3ED8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B40B95C-912D-698F-02FD-5143A5D444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176" y="735067"/>
            <a:ext cx="4841644" cy="68206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2CBF8456-9008-16A6-2202-09137DA114C2}"/>
              </a:ext>
            </a:extLst>
          </p:cNvPr>
          <p:cNvSpPr txBox="1">
            <a:spLocks/>
          </p:cNvSpPr>
          <p:nvPr/>
        </p:nvSpPr>
        <p:spPr>
          <a:xfrm>
            <a:off x="5357817" y="466490"/>
            <a:ext cx="2766795" cy="1033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16" algn="r">
              <a:lnSpc>
                <a:spcPct val="100000"/>
              </a:lnSpc>
              <a:spcBef>
                <a:spcPts val="354"/>
              </a:spcBef>
              <a:defRPr/>
            </a:pPr>
            <a:r>
              <a:rPr lang="ru-RU" sz="1800" b="1" kern="0" cap="all" spc="-68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Требования </a:t>
            </a:r>
            <a:endParaRPr lang="ru-RU" sz="1800" b="1" kern="0" cap="all" spc="-68" dirty="0" smtClean="0">
              <a:solidFill>
                <a:srgbClr val="57271B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516" algn="r">
              <a:lnSpc>
                <a:spcPct val="100000"/>
              </a:lnSpc>
              <a:spcBef>
                <a:spcPts val="354"/>
              </a:spcBef>
              <a:defRPr/>
            </a:pPr>
            <a:r>
              <a:rPr lang="ru-RU" sz="1800" b="1" kern="0" cap="all" spc="-68" dirty="0" smtClean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к  поручителям</a:t>
            </a:r>
            <a:endParaRPr lang="ru-RU" sz="1800" b="1" kern="0" cap="all" spc="-68" dirty="0">
              <a:solidFill>
                <a:srgbClr val="57271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0115900-C6A6-4B06-06AF-E69B79BC15F2}"/>
              </a:ext>
            </a:extLst>
          </p:cNvPr>
          <p:cNvSpPr/>
          <p:nvPr/>
        </p:nvSpPr>
        <p:spPr>
          <a:xfrm>
            <a:off x="0" y="6418249"/>
            <a:ext cx="4572000" cy="449950"/>
          </a:xfrm>
          <a:prstGeom prst="rect">
            <a:avLst/>
          </a:prstGeom>
          <a:solidFill>
            <a:srgbClr val="BF8E6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anose="00000500000000000000" pitchFamily="2" charset="-52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BEB2972-7C1E-AB90-DA3B-7B5CE35498F8}"/>
              </a:ext>
            </a:extLst>
          </p:cNvPr>
          <p:cNvSpPr/>
          <p:nvPr/>
        </p:nvSpPr>
        <p:spPr>
          <a:xfrm>
            <a:off x="4563965" y="6418041"/>
            <a:ext cx="4572000" cy="449950"/>
          </a:xfrm>
          <a:prstGeom prst="rect">
            <a:avLst/>
          </a:prstGeom>
          <a:solidFill>
            <a:srgbClr val="EA50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anose="00000500000000000000" pitchFamily="2" charset="-52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8F2AF1-15B8-1CF5-F564-67FF5DBD031C}"/>
              </a:ext>
            </a:extLst>
          </p:cNvPr>
          <p:cNvSpPr txBox="1">
            <a:spLocks/>
          </p:cNvSpPr>
          <p:nvPr/>
        </p:nvSpPr>
        <p:spPr>
          <a:xfrm>
            <a:off x="362309" y="1609034"/>
            <a:ext cx="8462513" cy="471222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ru-RU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Регистрация на территории Нижегородской области;</a:t>
            </a:r>
          </a:p>
          <a:p>
            <a:pPr marL="45720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ru-RU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Возраст от 18 лет;</a:t>
            </a:r>
          </a:p>
          <a:p>
            <a:pPr marL="45720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ru-RU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Официальный доход (2НДФЛ, пенсия) за последние 6 месяцев </a:t>
            </a:r>
            <a:r>
              <a:rPr lang="ru-RU" u="sng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больше МРОТ</a:t>
            </a:r>
            <a:r>
              <a:rPr lang="ru-RU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либо</a:t>
            </a:r>
            <a:r>
              <a:rPr lang="ru-RU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 в собственности </a:t>
            </a:r>
            <a:r>
              <a:rPr lang="ru-RU" u="sng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больше одного объекта недвижимости</a:t>
            </a:r>
            <a:r>
              <a:rPr lang="ru-RU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ru-RU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Положительная кредитная история, не банкрот, без задолженности ФССП.</a:t>
            </a:r>
          </a:p>
          <a:p>
            <a:pPr algn="just">
              <a:lnSpc>
                <a:spcPct val="120000"/>
              </a:lnSpc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ВАЖНО!!!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Независимо от вышеперечисленных условий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обязательно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поручительство: 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Супруга (-и) ИП;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Учредителя с долей больше 25%.</a:t>
            </a:r>
          </a:p>
        </p:txBody>
      </p:sp>
      <p:pic>
        <p:nvPicPr>
          <p:cNvPr id="4" name="Picture 44" descr="C:\Users\Home_PC\Downloads\user.png">
            <a:extLst>
              <a:ext uri="{FF2B5EF4-FFF2-40B4-BE49-F238E27FC236}">
                <a16:creationId xmlns:a16="http://schemas.microsoft.com/office/drawing/2014/main" xmlns="" id="{D5592238-43A3-F3D3-8051-777A00C4C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colorTemperature colorTemp="47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4011" y="536739"/>
            <a:ext cx="640811" cy="85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2817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07C6E50D-4CE4-4B50-86D4-0E11FB59A45A}"/>
              </a:ext>
            </a:extLst>
          </p:cNvPr>
          <p:cNvSpPr/>
          <p:nvPr/>
        </p:nvSpPr>
        <p:spPr>
          <a:xfrm>
            <a:off x="543385" y="282349"/>
            <a:ext cx="95610" cy="1562354"/>
          </a:xfrm>
          <a:prstGeom prst="rect">
            <a:avLst/>
          </a:prstGeom>
          <a:solidFill>
            <a:srgbClr val="5F4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44"/>
            <a:endParaRPr lang="ru-RU" sz="2395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A0AD76E-1839-469B-B5D3-A3918A96C599}"/>
              </a:ext>
            </a:extLst>
          </p:cNvPr>
          <p:cNvSpPr txBox="1"/>
          <p:nvPr/>
        </p:nvSpPr>
        <p:spPr>
          <a:xfrm>
            <a:off x="686485" y="849847"/>
            <a:ext cx="5251540" cy="603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b="1" spc="-65" dirty="0">
              <a:solidFill>
                <a:srgbClr val="5F4643"/>
              </a:solidFill>
              <a:latin typeface="Century Gothic" panose="020B0502020202020204" pitchFamily="34" charset="0"/>
              <a:cs typeface="Trebuchet MS"/>
            </a:endParaRPr>
          </a:p>
          <a:p>
            <a:pPr marL="14476" defTabSz="914377">
              <a:lnSpc>
                <a:spcPct val="90000"/>
              </a:lnSpc>
              <a:spcBef>
                <a:spcPts val="120"/>
              </a:spcBef>
              <a:buSzPts val="1800"/>
            </a:pPr>
            <a:endParaRPr lang="ru-RU" spc="-114" dirty="0">
              <a:solidFill>
                <a:srgbClr val="5F4643"/>
              </a:solidFill>
              <a:latin typeface="Century Gothic" panose="020B0502020202020204" pitchFamily="34" charset="0"/>
              <a:ea typeface="+mj-ea"/>
              <a:cs typeface="Verdana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64028" y="348341"/>
            <a:ext cx="4572000" cy="7817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>
                <a:solidFill>
                  <a:srgbClr val="5D4642"/>
                </a:solidFill>
                <a:latin typeface="Century Gothic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Региональные </a:t>
            </a:r>
          </a:p>
          <a:p>
            <a:pPr>
              <a:lnSpc>
                <a:spcPct val="80000"/>
              </a:lnSpc>
            </a:pPr>
            <a:r>
              <a:rPr lang="ru-RU" sz="2800" b="1" dirty="0">
                <a:solidFill>
                  <a:srgbClr val="5D4642"/>
                </a:solidFill>
                <a:latin typeface="Century Gothic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меры поддержки</a:t>
            </a:r>
            <a:endParaRPr lang="en-US" sz="2800" dirty="0">
              <a:solidFill>
                <a:srgbClr val="5D4642"/>
              </a:solidFill>
              <a:latin typeface="Century Gothic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AutoShape 2" descr="https://moneyandyou.ru/wp-content/uploads/2017/08/6456598f0f0b7337cf17b2f133042775.pn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Номер слайда 57">
            <a:extLst>
              <a:ext uri="{FF2B5EF4-FFF2-40B4-BE49-F238E27FC236}">
                <a16:creationId xmlns="" xmlns:a16="http://schemas.microsoft.com/office/drawing/2014/main" id="{00B1700E-FC68-4866-8122-F76454572511}"/>
              </a:ext>
            </a:extLst>
          </p:cNvPr>
          <p:cNvSpPr txBox="1">
            <a:spLocks/>
          </p:cNvSpPr>
          <p:nvPr/>
        </p:nvSpPr>
        <p:spPr>
          <a:xfrm>
            <a:off x="6975711" y="6315367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600" dirty="0">
                <a:solidFill>
                  <a:srgbClr val="614C41"/>
                </a:solidFill>
              </a:rPr>
              <a:t>6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FCBD7C8E-25CD-AA4D-610A-090AEF3C57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8350" y="492633"/>
            <a:ext cx="3438741" cy="484428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="" xmlns:a16="http://schemas.microsoft.com/office/drawing/2014/main" id="{77A2B452-572C-3CF8-942A-C99659232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52" y="2214554"/>
            <a:ext cx="535785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3000"/>
              <a:buFont typeface="Gill Sans MT" panose="020B0502020104020203" pitchFamily="34" charset="0"/>
              <a:buAutoNum type="arabicPeriod"/>
            </a:pPr>
            <a:r>
              <a:rPr lang="ru-RU" altLang="ru-RU" sz="1200" dirty="0">
                <a:solidFill>
                  <a:srgbClr val="62412F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Ознакомится с полными условиями программы на сайте </a:t>
            </a:r>
            <a:r>
              <a:rPr lang="en-US" altLang="ru-RU" sz="1200" b="1" u="sng" dirty="0">
                <a:solidFill>
                  <a:srgbClr val="8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https://www.gosmfo52.ru/</a:t>
            </a:r>
            <a:endParaRPr lang="ru-RU" altLang="ru-RU" sz="1200" b="1" u="sng" dirty="0">
              <a:solidFill>
                <a:srgbClr val="80000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3000"/>
              <a:buFont typeface="Gill Sans MT" panose="020B0502020104020203" pitchFamily="34" charset="0"/>
              <a:buAutoNum type="arabicPeriod"/>
            </a:pPr>
            <a:r>
              <a:rPr lang="ru-RU" altLang="ru-RU" sz="1200" dirty="0">
                <a:solidFill>
                  <a:srgbClr val="62412F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Собрать необходимый перечень документов </a:t>
            </a:r>
          </a:p>
          <a:p>
            <a:pPr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3000"/>
              <a:buFont typeface="Gill Sans MT" panose="020B0502020104020203" pitchFamily="34" charset="0"/>
              <a:buAutoNum type="arabicPeriod"/>
            </a:pPr>
            <a:r>
              <a:rPr lang="ru-RU" altLang="ru-RU" sz="1200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Подать заявку </a:t>
            </a:r>
            <a:r>
              <a:rPr lang="ru-RU" altLang="ru-RU" sz="1200" i="1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дистанционно через цифровую платформу МСП: </a:t>
            </a:r>
            <a:r>
              <a:rPr lang="ru-RU" altLang="ru-RU" sz="1200" b="1" u="sng" dirty="0">
                <a:solidFill>
                  <a:srgbClr val="800000"/>
                </a:solidFill>
                <a:latin typeface="Century Gothic" panose="020B0502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https://мсп.рф</a:t>
            </a:r>
            <a:endParaRPr lang="ru-RU" altLang="ru-RU" sz="1200" b="1" dirty="0">
              <a:solidFill>
                <a:srgbClr val="62412F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36F703A8-2BE0-4DD0-BF83-DC2CC24480D0}"/>
              </a:ext>
            </a:extLst>
          </p:cNvPr>
          <p:cNvSpPr/>
          <p:nvPr/>
        </p:nvSpPr>
        <p:spPr>
          <a:xfrm>
            <a:off x="1500166" y="5000636"/>
            <a:ext cx="4714908" cy="1304074"/>
          </a:xfrm>
          <a:prstGeom prst="round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defTabSz="914400" eaLnBrk="1" hangingPunct="1"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</a:pPr>
            <a:r>
              <a:rPr lang="ru-RU" altLang="ru-RU" cap="all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Дополнительная информация </a:t>
            </a:r>
            <a:r>
              <a:rPr lang="ru-RU" altLang="ru-RU" cap="all" dirty="0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:</a:t>
            </a:r>
          </a:p>
          <a:p>
            <a:pPr defTabSz="9144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 </a:t>
            </a:r>
            <a:r>
              <a:rPr lang="ru-RU" altLang="ru-RU" sz="1400" b="1" dirty="0" smtClean="0">
                <a:solidFill>
                  <a:srgbClr val="8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8 (831) 214-43-63</a:t>
            </a:r>
            <a:r>
              <a:rPr lang="en-US" altLang="ru-RU" sz="1400" b="1" dirty="0" smtClean="0">
                <a:solidFill>
                  <a:srgbClr val="8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1400" dirty="0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</a:t>
            </a:r>
            <a:r>
              <a:rPr lang="ru-RU" altLang="ru-RU" sz="1400" dirty="0" err="1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доб</a:t>
            </a:r>
            <a:r>
              <a:rPr lang="ru-RU" altLang="ru-RU" sz="1400" dirty="0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. 409)</a:t>
            </a:r>
            <a:endParaRPr lang="ru-RU" altLang="ru-RU" sz="1400" dirty="0">
              <a:solidFill>
                <a:srgbClr val="62412F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reeform 392">
            <a:extLst>
              <a:ext uri="{FF2B5EF4-FFF2-40B4-BE49-F238E27FC236}">
                <a16:creationId xmlns="" xmlns:a16="http://schemas.microsoft.com/office/drawing/2014/main" id="{D8499270-5D3F-E696-619F-302D56344F17}"/>
              </a:ext>
            </a:extLst>
          </p:cNvPr>
          <p:cNvSpPr>
            <a:spLocks noEditPoints="1"/>
          </p:cNvSpPr>
          <p:nvPr/>
        </p:nvSpPr>
        <p:spPr bwMode="auto">
          <a:xfrm>
            <a:off x="5072066" y="6215082"/>
            <a:ext cx="162164" cy="242520"/>
          </a:xfrm>
          <a:custGeom>
            <a:avLst/>
            <a:gdLst/>
            <a:ahLst/>
            <a:cxnLst>
              <a:cxn ang="0">
                <a:pos x="263" y="243"/>
              </a:cxn>
              <a:cxn ang="0">
                <a:pos x="287" y="256"/>
              </a:cxn>
              <a:cxn ang="0">
                <a:pos x="222" y="162"/>
              </a:cxn>
              <a:cxn ang="0">
                <a:pos x="219" y="191"/>
              </a:cxn>
              <a:cxn ang="0">
                <a:pos x="398" y="360"/>
              </a:cxn>
              <a:cxn ang="0">
                <a:pos x="309" y="286"/>
              </a:cxn>
              <a:cxn ang="0">
                <a:pos x="263" y="310"/>
              </a:cxn>
              <a:cxn ang="0">
                <a:pos x="240" y="328"/>
              </a:cxn>
              <a:cxn ang="0">
                <a:pos x="177" y="267"/>
              </a:cxn>
              <a:cxn ang="0">
                <a:pos x="173" y="262"/>
              </a:cxn>
              <a:cxn ang="0">
                <a:pos x="142" y="171"/>
              </a:cxn>
              <a:cxn ang="0">
                <a:pos x="152" y="168"/>
              </a:cxn>
              <a:cxn ang="0">
                <a:pos x="186" y="119"/>
              </a:cxn>
              <a:cxn ang="0">
                <a:pos x="123" y="7"/>
              </a:cxn>
              <a:cxn ang="0">
                <a:pos x="81" y="2"/>
              </a:cxn>
              <a:cxn ang="0">
                <a:pos x="51" y="20"/>
              </a:cxn>
              <a:cxn ang="0">
                <a:pos x="2" y="94"/>
              </a:cxn>
              <a:cxn ang="0">
                <a:pos x="1" y="126"/>
              </a:cxn>
              <a:cxn ang="0">
                <a:pos x="98" y="320"/>
              </a:cxn>
              <a:cxn ang="0">
                <a:pos x="100" y="323"/>
              </a:cxn>
              <a:cxn ang="0">
                <a:pos x="102" y="325"/>
              </a:cxn>
              <a:cxn ang="0">
                <a:pos x="266" y="466"/>
              </a:cxn>
              <a:cxn ang="0">
                <a:pos x="297" y="474"/>
              </a:cxn>
              <a:cxn ang="0">
                <a:pos x="376" y="448"/>
              </a:cxn>
              <a:cxn ang="0">
                <a:pos x="400" y="429"/>
              </a:cxn>
              <a:cxn ang="0">
                <a:pos x="413" y="395"/>
              </a:cxn>
              <a:cxn ang="0">
                <a:pos x="410" y="377"/>
              </a:cxn>
              <a:cxn ang="0">
                <a:pos x="361" y="416"/>
              </a:cxn>
              <a:cxn ang="0">
                <a:pos x="299" y="439"/>
              </a:cxn>
              <a:cxn ang="0">
                <a:pos x="280" y="434"/>
              </a:cxn>
              <a:cxn ang="0">
                <a:pos x="131" y="305"/>
              </a:cxn>
              <a:cxn ang="0">
                <a:pos x="127" y="300"/>
              </a:cxn>
              <a:cxn ang="0">
                <a:pos x="36" y="121"/>
              </a:cxn>
              <a:cxn ang="0">
                <a:pos x="35" y="112"/>
              </a:cxn>
              <a:cxn ang="0">
                <a:pos x="69" y="50"/>
              </a:cxn>
              <a:cxn ang="0">
                <a:pos x="87" y="36"/>
              </a:cxn>
              <a:cxn ang="0">
                <a:pos x="109" y="45"/>
              </a:cxn>
              <a:cxn ang="0">
                <a:pos x="144" y="133"/>
              </a:cxn>
              <a:cxn ang="0">
                <a:pos x="139" y="135"/>
              </a:cxn>
              <a:cxn ang="0">
                <a:pos x="96" y="208"/>
              </a:cxn>
              <a:cxn ang="0">
                <a:pos x="144" y="282"/>
              </a:cxn>
              <a:cxn ang="0">
                <a:pos x="148" y="287"/>
              </a:cxn>
              <a:cxn ang="0">
                <a:pos x="210" y="354"/>
              </a:cxn>
              <a:cxn ang="0">
                <a:pos x="283" y="341"/>
              </a:cxn>
              <a:cxn ang="0">
                <a:pos x="294" y="326"/>
              </a:cxn>
              <a:cxn ang="0">
                <a:pos x="370" y="382"/>
              </a:cxn>
              <a:cxn ang="0">
                <a:pos x="374" y="405"/>
              </a:cxn>
              <a:cxn ang="0">
                <a:pos x="325" y="242"/>
              </a:cxn>
              <a:cxn ang="0">
                <a:pos x="349" y="254"/>
              </a:cxn>
              <a:cxn ang="0">
                <a:pos x="235" y="101"/>
              </a:cxn>
              <a:cxn ang="0">
                <a:pos x="232" y="130"/>
              </a:cxn>
              <a:cxn ang="0">
                <a:pos x="232" y="53"/>
              </a:cxn>
              <a:cxn ang="0">
                <a:pos x="388" y="240"/>
              </a:cxn>
              <a:cxn ang="0">
                <a:pos x="411" y="252"/>
              </a:cxn>
              <a:cxn ang="0">
                <a:pos x="248" y="40"/>
              </a:cxn>
            </a:cxnLst>
            <a:rect l="0" t="0" r="r" b="b"/>
            <a:pathLst>
              <a:path w="426" h="474">
                <a:moveTo>
                  <a:pt x="219" y="191"/>
                </a:moveTo>
                <a:cubicBezTo>
                  <a:pt x="246" y="193"/>
                  <a:pt x="265" y="217"/>
                  <a:pt x="263" y="243"/>
                </a:cubicBezTo>
                <a:cubicBezTo>
                  <a:pt x="262" y="251"/>
                  <a:pt x="268" y="258"/>
                  <a:pt x="276" y="259"/>
                </a:cubicBezTo>
                <a:cubicBezTo>
                  <a:pt x="280" y="259"/>
                  <a:pt x="284" y="258"/>
                  <a:pt x="287" y="256"/>
                </a:cubicBezTo>
                <a:cubicBezTo>
                  <a:pt x="289" y="253"/>
                  <a:pt x="291" y="250"/>
                  <a:pt x="292" y="246"/>
                </a:cubicBezTo>
                <a:cubicBezTo>
                  <a:pt x="296" y="203"/>
                  <a:pt x="264" y="166"/>
                  <a:pt x="222" y="162"/>
                </a:cubicBezTo>
                <a:cubicBezTo>
                  <a:pt x="214" y="161"/>
                  <a:pt x="207" y="167"/>
                  <a:pt x="206" y="175"/>
                </a:cubicBezTo>
                <a:cubicBezTo>
                  <a:pt x="206" y="183"/>
                  <a:pt x="211" y="190"/>
                  <a:pt x="219" y="191"/>
                </a:cubicBezTo>
                <a:close/>
                <a:moveTo>
                  <a:pt x="410" y="377"/>
                </a:moveTo>
                <a:cubicBezTo>
                  <a:pt x="406" y="370"/>
                  <a:pt x="401" y="364"/>
                  <a:pt x="398" y="360"/>
                </a:cubicBezTo>
                <a:cubicBezTo>
                  <a:pt x="383" y="341"/>
                  <a:pt x="352" y="305"/>
                  <a:pt x="318" y="288"/>
                </a:cubicBezTo>
                <a:cubicBezTo>
                  <a:pt x="315" y="287"/>
                  <a:pt x="312" y="286"/>
                  <a:pt x="309" y="286"/>
                </a:cubicBezTo>
                <a:cubicBezTo>
                  <a:pt x="299" y="286"/>
                  <a:pt x="279" y="294"/>
                  <a:pt x="276" y="296"/>
                </a:cubicBezTo>
                <a:cubicBezTo>
                  <a:pt x="270" y="300"/>
                  <a:pt x="266" y="305"/>
                  <a:pt x="263" y="310"/>
                </a:cubicBezTo>
                <a:cubicBezTo>
                  <a:pt x="261" y="312"/>
                  <a:pt x="259" y="315"/>
                  <a:pt x="256" y="318"/>
                </a:cubicBezTo>
                <a:cubicBezTo>
                  <a:pt x="252" y="323"/>
                  <a:pt x="246" y="328"/>
                  <a:pt x="240" y="328"/>
                </a:cubicBezTo>
                <a:cubicBezTo>
                  <a:pt x="236" y="328"/>
                  <a:pt x="232" y="326"/>
                  <a:pt x="230" y="325"/>
                </a:cubicBezTo>
                <a:cubicBezTo>
                  <a:pt x="212" y="310"/>
                  <a:pt x="194" y="288"/>
                  <a:pt x="177" y="267"/>
                </a:cubicBezTo>
                <a:cubicBezTo>
                  <a:pt x="176" y="265"/>
                  <a:pt x="176" y="265"/>
                  <a:pt x="176" y="265"/>
                </a:cubicBezTo>
                <a:cubicBezTo>
                  <a:pt x="173" y="262"/>
                  <a:pt x="173" y="262"/>
                  <a:pt x="173" y="262"/>
                </a:cubicBezTo>
                <a:cubicBezTo>
                  <a:pt x="156" y="240"/>
                  <a:pt x="139" y="217"/>
                  <a:pt x="129" y="196"/>
                </a:cubicBezTo>
                <a:cubicBezTo>
                  <a:pt x="127" y="188"/>
                  <a:pt x="125" y="180"/>
                  <a:pt x="142" y="171"/>
                </a:cubicBezTo>
                <a:cubicBezTo>
                  <a:pt x="146" y="170"/>
                  <a:pt x="149" y="169"/>
                  <a:pt x="151" y="168"/>
                </a:cubicBezTo>
                <a:cubicBezTo>
                  <a:pt x="152" y="168"/>
                  <a:pt x="152" y="168"/>
                  <a:pt x="152" y="168"/>
                </a:cubicBezTo>
                <a:cubicBezTo>
                  <a:pt x="158" y="165"/>
                  <a:pt x="163" y="163"/>
                  <a:pt x="168" y="158"/>
                </a:cubicBezTo>
                <a:cubicBezTo>
                  <a:pt x="168" y="158"/>
                  <a:pt x="189" y="134"/>
                  <a:pt x="186" y="119"/>
                </a:cubicBezTo>
                <a:cubicBezTo>
                  <a:pt x="179" y="84"/>
                  <a:pt x="155" y="48"/>
                  <a:pt x="136" y="24"/>
                </a:cubicBezTo>
                <a:cubicBezTo>
                  <a:pt x="129" y="14"/>
                  <a:pt x="123" y="8"/>
                  <a:pt x="123" y="7"/>
                </a:cubicBezTo>
                <a:cubicBezTo>
                  <a:pt x="119" y="3"/>
                  <a:pt x="113" y="0"/>
                  <a:pt x="107" y="0"/>
                </a:cubicBezTo>
                <a:cubicBezTo>
                  <a:pt x="81" y="2"/>
                  <a:pt x="81" y="2"/>
                  <a:pt x="81" y="2"/>
                </a:cubicBezTo>
                <a:cubicBezTo>
                  <a:pt x="77" y="2"/>
                  <a:pt x="74" y="3"/>
                  <a:pt x="71" y="5"/>
                </a:cubicBezTo>
                <a:cubicBezTo>
                  <a:pt x="71" y="5"/>
                  <a:pt x="59" y="13"/>
                  <a:pt x="51" y="20"/>
                </a:cubicBezTo>
                <a:cubicBezTo>
                  <a:pt x="49" y="21"/>
                  <a:pt x="48" y="22"/>
                  <a:pt x="46" y="24"/>
                </a:cubicBezTo>
                <a:cubicBezTo>
                  <a:pt x="29" y="39"/>
                  <a:pt x="8" y="63"/>
                  <a:pt x="2" y="94"/>
                </a:cubicBezTo>
                <a:cubicBezTo>
                  <a:pt x="0" y="100"/>
                  <a:pt x="0" y="106"/>
                  <a:pt x="0" y="113"/>
                </a:cubicBezTo>
                <a:cubicBezTo>
                  <a:pt x="0" y="117"/>
                  <a:pt x="0" y="122"/>
                  <a:pt x="1" y="126"/>
                </a:cubicBezTo>
                <a:cubicBezTo>
                  <a:pt x="1" y="127"/>
                  <a:pt x="2" y="128"/>
                  <a:pt x="2" y="128"/>
                </a:cubicBezTo>
                <a:cubicBezTo>
                  <a:pt x="17" y="189"/>
                  <a:pt x="54" y="264"/>
                  <a:pt x="98" y="320"/>
                </a:cubicBezTo>
                <a:cubicBezTo>
                  <a:pt x="99" y="321"/>
                  <a:pt x="99" y="321"/>
                  <a:pt x="99" y="321"/>
                </a:cubicBezTo>
                <a:cubicBezTo>
                  <a:pt x="100" y="323"/>
                  <a:pt x="100" y="323"/>
                  <a:pt x="100" y="323"/>
                </a:cubicBezTo>
                <a:cubicBezTo>
                  <a:pt x="102" y="324"/>
                  <a:pt x="102" y="324"/>
                  <a:pt x="102" y="324"/>
                </a:cubicBezTo>
                <a:cubicBezTo>
                  <a:pt x="102" y="325"/>
                  <a:pt x="102" y="325"/>
                  <a:pt x="102" y="325"/>
                </a:cubicBezTo>
                <a:cubicBezTo>
                  <a:pt x="145" y="381"/>
                  <a:pt x="209" y="435"/>
                  <a:pt x="263" y="465"/>
                </a:cubicBezTo>
                <a:cubicBezTo>
                  <a:pt x="264" y="465"/>
                  <a:pt x="265" y="466"/>
                  <a:pt x="266" y="466"/>
                </a:cubicBezTo>
                <a:cubicBezTo>
                  <a:pt x="270" y="468"/>
                  <a:pt x="274" y="469"/>
                  <a:pt x="278" y="471"/>
                </a:cubicBezTo>
                <a:cubicBezTo>
                  <a:pt x="285" y="472"/>
                  <a:pt x="291" y="473"/>
                  <a:pt x="297" y="474"/>
                </a:cubicBezTo>
                <a:cubicBezTo>
                  <a:pt x="299" y="474"/>
                  <a:pt x="300" y="474"/>
                  <a:pt x="302" y="474"/>
                </a:cubicBezTo>
                <a:cubicBezTo>
                  <a:pt x="332" y="474"/>
                  <a:pt x="359" y="459"/>
                  <a:pt x="376" y="448"/>
                </a:cubicBezTo>
                <a:cubicBezTo>
                  <a:pt x="378" y="446"/>
                  <a:pt x="380" y="445"/>
                  <a:pt x="381" y="444"/>
                </a:cubicBezTo>
                <a:cubicBezTo>
                  <a:pt x="389" y="439"/>
                  <a:pt x="397" y="431"/>
                  <a:pt x="400" y="429"/>
                </a:cubicBezTo>
                <a:cubicBezTo>
                  <a:pt x="403" y="426"/>
                  <a:pt x="405" y="423"/>
                  <a:pt x="406" y="419"/>
                </a:cubicBezTo>
                <a:cubicBezTo>
                  <a:pt x="413" y="395"/>
                  <a:pt x="413" y="395"/>
                  <a:pt x="413" y="395"/>
                </a:cubicBezTo>
                <a:cubicBezTo>
                  <a:pt x="415" y="389"/>
                  <a:pt x="414" y="383"/>
                  <a:pt x="411" y="378"/>
                </a:cubicBezTo>
                <a:lnTo>
                  <a:pt x="410" y="377"/>
                </a:lnTo>
                <a:close/>
                <a:moveTo>
                  <a:pt x="374" y="405"/>
                </a:moveTo>
                <a:cubicBezTo>
                  <a:pt x="369" y="409"/>
                  <a:pt x="364" y="413"/>
                  <a:pt x="361" y="416"/>
                </a:cubicBezTo>
                <a:cubicBezTo>
                  <a:pt x="359" y="417"/>
                  <a:pt x="358" y="418"/>
                  <a:pt x="356" y="419"/>
                </a:cubicBezTo>
                <a:cubicBezTo>
                  <a:pt x="342" y="428"/>
                  <a:pt x="321" y="440"/>
                  <a:pt x="299" y="439"/>
                </a:cubicBezTo>
                <a:cubicBezTo>
                  <a:pt x="295" y="438"/>
                  <a:pt x="291" y="438"/>
                  <a:pt x="288" y="437"/>
                </a:cubicBezTo>
                <a:cubicBezTo>
                  <a:pt x="285" y="436"/>
                  <a:pt x="283" y="435"/>
                  <a:pt x="280" y="434"/>
                </a:cubicBezTo>
                <a:cubicBezTo>
                  <a:pt x="279" y="433"/>
                  <a:pt x="279" y="433"/>
                  <a:pt x="279" y="433"/>
                </a:cubicBezTo>
                <a:cubicBezTo>
                  <a:pt x="229" y="406"/>
                  <a:pt x="171" y="356"/>
                  <a:pt x="131" y="305"/>
                </a:cubicBezTo>
                <a:cubicBezTo>
                  <a:pt x="131" y="304"/>
                  <a:pt x="131" y="304"/>
                  <a:pt x="131" y="304"/>
                </a:cubicBezTo>
                <a:cubicBezTo>
                  <a:pt x="127" y="300"/>
                  <a:pt x="127" y="300"/>
                  <a:pt x="127" y="300"/>
                </a:cubicBezTo>
                <a:cubicBezTo>
                  <a:pt x="125" y="298"/>
                  <a:pt x="125" y="298"/>
                  <a:pt x="125" y="298"/>
                </a:cubicBezTo>
                <a:cubicBezTo>
                  <a:pt x="85" y="246"/>
                  <a:pt x="50" y="177"/>
                  <a:pt x="36" y="121"/>
                </a:cubicBezTo>
                <a:cubicBezTo>
                  <a:pt x="36" y="120"/>
                  <a:pt x="36" y="120"/>
                  <a:pt x="36" y="120"/>
                </a:cubicBezTo>
                <a:cubicBezTo>
                  <a:pt x="35" y="117"/>
                  <a:pt x="35" y="115"/>
                  <a:pt x="35" y="112"/>
                </a:cubicBezTo>
                <a:cubicBezTo>
                  <a:pt x="35" y="108"/>
                  <a:pt x="35" y="104"/>
                  <a:pt x="36" y="100"/>
                </a:cubicBezTo>
                <a:cubicBezTo>
                  <a:pt x="40" y="79"/>
                  <a:pt x="56" y="61"/>
                  <a:pt x="69" y="50"/>
                </a:cubicBezTo>
                <a:cubicBezTo>
                  <a:pt x="71" y="48"/>
                  <a:pt x="72" y="47"/>
                  <a:pt x="73" y="46"/>
                </a:cubicBezTo>
                <a:cubicBezTo>
                  <a:pt x="77" y="43"/>
                  <a:pt x="83" y="39"/>
                  <a:pt x="87" y="36"/>
                </a:cubicBezTo>
                <a:cubicBezTo>
                  <a:pt x="101" y="36"/>
                  <a:pt x="101" y="36"/>
                  <a:pt x="101" y="36"/>
                </a:cubicBezTo>
                <a:cubicBezTo>
                  <a:pt x="103" y="38"/>
                  <a:pt x="106" y="41"/>
                  <a:pt x="109" y="45"/>
                </a:cubicBezTo>
                <a:cubicBezTo>
                  <a:pt x="121" y="62"/>
                  <a:pt x="143" y="93"/>
                  <a:pt x="151" y="122"/>
                </a:cubicBezTo>
                <a:cubicBezTo>
                  <a:pt x="149" y="125"/>
                  <a:pt x="146" y="130"/>
                  <a:pt x="144" y="133"/>
                </a:cubicBezTo>
                <a:cubicBezTo>
                  <a:pt x="143" y="134"/>
                  <a:pt x="141" y="134"/>
                  <a:pt x="140" y="135"/>
                </a:cubicBezTo>
                <a:cubicBezTo>
                  <a:pt x="139" y="135"/>
                  <a:pt x="139" y="135"/>
                  <a:pt x="139" y="135"/>
                </a:cubicBezTo>
                <a:cubicBezTo>
                  <a:pt x="136" y="136"/>
                  <a:pt x="132" y="138"/>
                  <a:pt x="127" y="140"/>
                </a:cubicBezTo>
                <a:cubicBezTo>
                  <a:pt x="110" y="148"/>
                  <a:pt x="83" y="168"/>
                  <a:pt x="96" y="208"/>
                </a:cubicBezTo>
                <a:cubicBezTo>
                  <a:pt x="97" y="210"/>
                  <a:pt x="97" y="210"/>
                  <a:pt x="97" y="210"/>
                </a:cubicBezTo>
                <a:cubicBezTo>
                  <a:pt x="108" y="233"/>
                  <a:pt x="126" y="258"/>
                  <a:pt x="144" y="282"/>
                </a:cubicBezTo>
                <a:cubicBezTo>
                  <a:pt x="145" y="285"/>
                  <a:pt x="145" y="285"/>
                  <a:pt x="145" y="285"/>
                </a:cubicBezTo>
                <a:cubicBezTo>
                  <a:pt x="148" y="287"/>
                  <a:pt x="148" y="287"/>
                  <a:pt x="148" y="287"/>
                </a:cubicBezTo>
                <a:cubicBezTo>
                  <a:pt x="167" y="311"/>
                  <a:pt x="188" y="336"/>
                  <a:pt x="208" y="352"/>
                </a:cubicBezTo>
                <a:cubicBezTo>
                  <a:pt x="210" y="354"/>
                  <a:pt x="210" y="354"/>
                  <a:pt x="210" y="354"/>
                </a:cubicBezTo>
                <a:cubicBezTo>
                  <a:pt x="215" y="357"/>
                  <a:pt x="225" y="363"/>
                  <a:pt x="240" y="363"/>
                </a:cubicBezTo>
                <a:cubicBezTo>
                  <a:pt x="256" y="363"/>
                  <a:pt x="270" y="356"/>
                  <a:pt x="283" y="341"/>
                </a:cubicBezTo>
                <a:cubicBezTo>
                  <a:pt x="287" y="336"/>
                  <a:pt x="290" y="332"/>
                  <a:pt x="291" y="329"/>
                </a:cubicBezTo>
                <a:cubicBezTo>
                  <a:pt x="292" y="328"/>
                  <a:pt x="293" y="327"/>
                  <a:pt x="294" y="326"/>
                </a:cubicBezTo>
                <a:cubicBezTo>
                  <a:pt x="297" y="325"/>
                  <a:pt x="303" y="323"/>
                  <a:pt x="307" y="322"/>
                </a:cubicBezTo>
                <a:cubicBezTo>
                  <a:pt x="334" y="337"/>
                  <a:pt x="360" y="368"/>
                  <a:pt x="370" y="382"/>
                </a:cubicBezTo>
                <a:cubicBezTo>
                  <a:pt x="372" y="384"/>
                  <a:pt x="375" y="388"/>
                  <a:pt x="378" y="391"/>
                </a:cubicBezTo>
                <a:lnTo>
                  <a:pt x="374" y="405"/>
                </a:lnTo>
                <a:close/>
                <a:moveTo>
                  <a:pt x="232" y="130"/>
                </a:moveTo>
                <a:cubicBezTo>
                  <a:pt x="289" y="135"/>
                  <a:pt x="331" y="185"/>
                  <a:pt x="325" y="242"/>
                </a:cubicBezTo>
                <a:cubicBezTo>
                  <a:pt x="325" y="250"/>
                  <a:pt x="331" y="257"/>
                  <a:pt x="339" y="257"/>
                </a:cubicBezTo>
                <a:cubicBezTo>
                  <a:pt x="343" y="258"/>
                  <a:pt x="346" y="256"/>
                  <a:pt x="349" y="254"/>
                </a:cubicBezTo>
                <a:cubicBezTo>
                  <a:pt x="352" y="252"/>
                  <a:pt x="354" y="248"/>
                  <a:pt x="354" y="244"/>
                </a:cubicBezTo>
                <a:cubicBezTo>
                  <a:pt x="361" y="172"/>
                  <a:pt x="307" y="107"/>
                  <a:pt x="235" y="101"/>
                </a:cubicBezTo>
                <a:cubicBezTo>
                  <a:pt x="227" y="100"/>
                  <a:pt x="220" y="106"/>
                  <a:pt x="219" y="114"/>
                </a:cubicBezTo>
                <a:cubicBezTo>
                  <a:pt x="219" y="122"/>
                  <a:pt x="224" y="129"/>
                  <a:pt x="232" y="130"/>
                </a:cubicBezTo>
                <a:close/>
                <a:moveTo>
                  <a:pt x="248" y="40"/>
                </a:moveTo>
                <a:cubicBezTo>
                  <a:pt x="240" y="39"/>
                  <a:pt x="233" y="45"/>
                  <a:pt x="232" y="53"/>
                </a:cubicBezTo>
                <a:cubicBezTo>
                  <a:pt x="231" y="61"/>
                  <a:pt x="237" y="68"/>
                  <a:pt x="245" y="69"/>
                </a:cubicBezTo>
                <a:cubicBezTo>
                  <a:pt x="332" y="77"/>
                  <a:pt x="395" y="154"/>
                  <a:pt x="388" y="240"/>
                </a:cubicBezTo>
                <a:cubicBezTo>
                  <a:pt x="387" y="248"/>
                  <a:pt x="393" y="255"/>
                  <a:pt x="401" y="256"/>
                </a:cubicBezTo>
                <a:cubicBezTo>
                  <a:pt x="405" y="256"/>
                  <a:pt x="408" y="255"/>
                  <a:pt x="411" y="252"/>
                </a:cubicBezTo>
                <a:cubicBezTo>
                  <a:pt x="414" y="250"/>
                  <a:pt x="416" y="247"/>
                  <a:pt x="416" y="243"/>
                </a:cubicBezTo>
                <a:cubicBezTo>
                  <a:pt x="426" y="140"/>
                  <a:pt x="350" y="49"/>
                  <a:pt x="248" y="40"/>
                </a:cubicBezTo>
                <a:close/>
              </a:path>
            </a:pathLst>
          </a:custGeom>
          <a:solidFill>
            <a:srgbClr val="5D4642"/>
          </a:solidFill>
          <a:ln w="9525">
            <a:noFill/>
            <a:round/>
            <a:headEnd/>
            <a:tailEnd/>
          </a:ln>
        </p:spPr>
        <p:txBody>
          <a:bodyPr vert="horz" wrap="square" lIns="69503" tIns="34752" rIns="69503" bIns="34752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65">
            <a:extLst>
              <a:ext uri="{FF2B5EF4-FFF2-40B4-BE49-F238E27FC236}">
                <a16:creationId xmlns="" xmlns:a16="http://schemas.microsoft.com/office/drawing/2014/main" id="{277F4105-FC2D-11DE-0B3C-353B4A7DB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794" y="1643050"/>
            <a:ext cx="34527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b="1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КАК ПОЛУЧИТЬ ПОДДЕРЖУ:</a:t>
            </a:r>
          </a:p>
        </p:txBody>
      </p:sp>
      <p:pic>
        <p:nvPicPr>
          <p:cNvPr id="14" name="Picture 42" descr="C:\Users\Home_PC\Downloads\conditions.png">
            <a:extLst>
              <a:ext uri="{FF2B5EF4-FFF2-40B4-BE49-F238E27FC236}">
                <a16:creationId xmlns="" xmlns:a16="http://schemas.microsoft.com/office/drawing/2014/main" id="{20B7AF14-F46E-1D71-76AC-93A50E334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1571612"/>
            <a:ext cx="427031" cy="569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65">
            <a:extLst>
              <a:ext uri="{FF2B5EF4-FFF2-40B4-BE49-F238E27FC236}">
                <a16:creationId xmlns="" xmlns:a16="http://schemas.microsoft.com/office/drawing/2014/main" id="{74B1705B-4D6C-D8E7-F42F-38B11E383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42" y="3857628"/>
            <a:ext cx="34403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КОНТАКТНАЯ ИНФОРМАЦИЯ:</a:t>
            </a:r>
          </a:p>
        </p:txBody>
      </p:sp>
      <p:sp>
        <p:nvSpPr>
          <p:cNvPr id="21" name="Freeform 14">
            <a:extLst>
              <a:ext uri="{FF2B5EF4-FFF2-40B4-BE49-F238E27FC236}">
                <a16:creationId xmlns="" xmlns:a16="http://schemas.microsoft.com/office/drawing/2014/main" id="{A9AB38C9-D06A-F59A-5125-E748A26B24AA}"/>
              </a:ext>
            </a:extLst>
          </p:cNvPr>
          <p:cNvSpPr>
            <a:spLocks noEditPoints="1"/>
          </p:cNvSpPr>
          <p:nvPr/>
        </p:nvSpPr>
        <p:spPr bwMode="auto">
          <a:xfrm>
            <a:off x="1500166" y="4286256"/>
            <a:ext cx="216694" cy="254000"/>
          </a:xfrm>
          <a:custGeom>
            <a:avLst/>
            <a:gdLst>
              <a:gd name="T0" fmla="*/ 2147483646 w 527"/>
              <a:gd name="T1" fmla="*/ 2147483646 h 516"/>
              <a:gd name="T2" fmla="*/ 2147483646 w 527"/>
              <a:gd name="T3" fmla="*/ 2147483646 h 516"/>
              <a:gd name="T4" fmla="*/ 2147483646 w 527"/>
              <a:gd name="T5" fmla="*/ 2147483646 h 516"/>
              <a:gd name="T6" fmla="*/ 2147483646 w 527"/>
              <a:gd name="T7" fmla="*/ 2147483646 h 516"/>
              <a:gd name="T8" fmla="*/ 2147483646 w 527"/>
              <a:gd name="T9" fmla="*/ 2147483646 h 516"/>
              <a:gd name="T10" fmla="*/ 2147483646 w 527"/>
              <a:gd name="T11" fmla="*/ 2147483646 h 516"/>
              <a:gd name="T12" fmla="*/ 2147483646 w 527"/>
              <a:gd name="T13" fmla="*/ 2147483646 h 516"/>
              <a:gd name="T14" fmla="*/ 2147483646 w 527"/>
              <a:gd name="T15" fmla="*/ 2147483646 h 516"/>
              <a:gd name="T16" fmla="*/ 2147483646 w 527"/>
              <a:gd name="T17" fmla="*/ 2147483646 h 516"/>
              <a:gd name="T18" fmla="*/ 2147483646 w 527"/>
              <a:gd name="T19" fmla="*/ 2147483646 h 516"/>
              <a:gd name="T20" fmla="*/ 2147483646 w 527"/>
              <a:gd name="T21" fmla="*/ 2147483646 h 516"/>
              <a:gd name="T22" fmla="*/ 2147483646 w 527"/>
              <a:gd name="T23" fmla="*/ 2147483646 h 516"/>
              <a:gd name="T24" fmla="*/ 2147483646 w 527"/>
              <a:gd name="T25" fmla="*/ 2147483646 h 516"/>
              <a:gd name="T26" fmla="*/ 2147483646 w 527"/>
              <a:gd name="T27" fmla="*/ 2147483646 h 516"/>
              <a:gd name="T28" fmla="*/ 2147483646 w 527"/>
              <a:gd name="T29" fmla="*/ 2147483646 h 516"/>
              <a:gd name="T30" fmla="*/ 2147483646 w 527"/>
              <a:gd name="T31" fmla="*/ 2147483646 h 516"/>
              <a:gd name="T32" fmla="*/ 2147483646 w 527"/>
              <a:gd name="T33" fmla="*/ 2147483646 h 516"/>
              <a:gd name="T34" fmla="*/ 2147483646 w 527"/>
              <a:gd name="T35" fmla="*/ 2147483646 h 516"/>
              <a:gd name="T36" fmla="*/ 2147483646 w 527"/>
              <a:gd name="T37" fmla="*/ 2147483646 h 516"/>
              <a:gd name="T38" fmla="*/ 2147483646 w 527"/>
              <a:gd name="T39" fmla="*/ 2147483646 h 516"/>
              <a:gd name="T40" fmla="*/ 2147483646 w 527"/>
              <a:gd name="T41" fmla="*/ 2147483646 h 516"/>
              <a:gd name="T42" fmla="*/ 2147483646 w 527"/>
              <a:gd name="T43" fmla="*/ 2147483646 h 516"/>
              <a:gd name="T44" fmla="*/ 2147483646 w 527"/>
              <a:gd name="T45" fmla="*/ 2147483646 h 516"/>
              <a:gd name="T46" fmla="*/ 2147483646 w 527"/>
              <a:gd name="T47" fmla="*/ 2147483646 h 516"/>
              <a:gd name="T48" fmla="*/ 2147483646 w 527"/>
              <a:gd name="T49" fmla="*/ 2147483646 h 516"/>
              <a:gd name="T50" fmla="*/ 2147483646 w 527"/>
              <a:gd name="T51" fmla="*/ 2147483646 h 516"/>
              <a:gd name="T52" fmla="*/ 2147483646 w 527"/>
              <a:gd name="T53" fmla="*/ 0 h 516"/>
              <a:gd name="T54" fmla="*/ 2147483646 w 527"/>
              <a:gd name="T55" fmla="*/ 2147483646 h 516"/>
              <a:gd name="T56" fmla="*/ 2147483646 w 527"/>
              <a:gd name="T57" fmla="*/ 2147483646 h 516"/>
              <a:gd name="T58" fmla="*/ 2147483646 w 527"/>
              <a:gd name="T59" fmla="*/ 2147483646 h 516"/>
              <a:gd name="T60" fmla="*/ 2147483646 w 527"/>
              <a:gd name="T61" fmla="*/ 2147483646 h 516"/>
              <a:gd name="T62" fmla="*/ 2147483646 w 527"/>
              <a:gd name="T63" fmla="*/ 2147483646 h 516"/>
              <a:gd name="T64" fmla="*/ 2147483646 w 527"/>
              <a:gd name="T65" fmla="*/ 2147483646 h 516"/>
              <a:gd name="T66" fmla="*/ 2147483646 w 527"/>
              <a:gd name="T67" fmla="*/ 2147483646 h 516"/>
              <a:gd name="T68" fmla="*/ 2147483646 w 527"/>
              <a:gd name="T69" fmla="*/ 2147483646 h 516"/>
              <a:gd name="T70" fmla="*/ 2147483646 w 527"/>
              <a:gd name="T71" fmla="*/ 2147483646 h 516"/>
              <a:gd name="T72" fmla="*/ 2147483646 w 527"/>
              <a:gd name="T73" fmla="*/ 2147483646 h 516"/>
              <a:gd name="T74" fmla="*/ 2147483646 w 527"/>
              <a:gd name="T75" fmla="*/ 2147483646 h 516"/>
              <a:gd name="T76" fmla="*/ 2147483646 w 527"/>
              <a:gd name="T77" fmla="*/ 2147483646 h 516"/>
              <a:gd name="T78" fmla="*/ 2147483646 w 527"/>
              <a:gd name="T79" fmla="*/ 2147483646 h 516"/>
              <a:gd name="T80" fmla="*/ 2147483646 w 527"/>
              <a:gd name="T81" fmla="*/ 2147483646 h 516"/>
              <a:gd name="T82" fmla="*/ 2147483646 w 527"/>
              <a:gd name="T83" fmla="*/ 2147483646 h 516"/>
              <a:gd name="T84" fmla="*/ 2147483646 w 527"/>
              <a:gd name="T85" fmla="*/ 2147483646 h 516"/>
              <a:gd name="T86" fmla="*/ 2147483646 w 527"/>
              <a:gd name="T87" fmla="*/ 2147483646 h 516"/>
              <a:gd name="T88" fmla="*/ 2147483646 w 527"/>
              <a:gd name="T89" fmla="*/ 2147483646 h 516"/>
              <a:gd name="T90" fmla="*/ 2147483646 w 527"/>
              <a:gd name="T91" fmla="*/ 2147483646 h 516"/>
              <a:gd name="T92" fmla="*/ 2147483646 w 527"/>
              <a:gd name="T93" fmla="*/ 2147483646 h 516"/>
              <a:gd name="T94" fmla="*/ 2147483646 w 527"/>
              <a:gd name="T95" fmla="*/ 2147483646 h 516"/>
              <a:gd name="T96" fmla="*/ 2147483646 w 527"/>
              <a:gd name="T97" fmla="*/ 2147483646 h 516"/>
              <a:gd name="T98" fmla="*/ 2147483646 w 527"/>
              <a:gd name="T99" fmla="*/ 2147483646 h 516"/>
              <a:gd name="T100" fmla="*/ 2147483646 w 527"/>
              <a:gd name="T101" fmla="*/ 2147483646 h 516"/>
              <a:gd name="T102" fmla="*/ 2147483646 w 527"/>
              <a:gd name="T103" fmla="*/ 2147483646 h 516"/>
              <a:gd name="T104" fmla="*/ 0 w 527"/>
              <a:gd name="T105" fmla="*/ 2147483646 h 516"/>
              <a:gd name="T106" fmla="*/ 2147483646 w 527"/>
              <a:gd name="T107" fmla="*/ 2147483646 h 516"/>
              <a:gd name="T108" fmla="*/ 2147483646 w 527"/>
              <a:gd name="T109" fmla="*/ 2147483646 h 516"/>
              <a:gd name="T110" fmla="*/ 2147483646 w 527"/>
              <a:gd name="T111" fmla="*/ 2147483646 h 516"/>
              <a:gd name="T112" fmla="*/ 2147483646 w 527"/>
              <a:gd name="T113" fmla="*/ 2147483646 h 516"/>
              <a:gd name="T114" fmla="*/ 2147483646 w 527"/>
              <a:gd name="T115" fmla="*/ 2147483646 h 516"/>
              <a:gd name="T116" fmla="*/ 2147483646 w 527"/>
              <a:gd name="T117" fmla="*/ 2147483646 h 516"/>
              <a:gd name="T118" fmla="*/ 2147483646 w 527"/>
              <a:gd name="T119" fmla="*/ 2147483646 h 516"/>
              <a:gd name="T120" fmla="*/ 2147483646 w 527"/>
              <a:gd name="T121" fmla="*/ 2147483646 h 51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527" h="516">
                <a:moveTo>
                  <a:pt x="124" y="286"/>
                </a:moveTo>
                <a:cubicBezTo>
                  <a:pt x="140" y="286"/>
                  <a:pt x="152" y="274"/>
                  <a:pt x="152" y="258"/>
                </a:cubicBezTo>
                <a:cubicBezTo>
                  <a:pt x="152" y="242"/>
                  <a:pt x="140" y="230"/>
                  <a:pt x="124" y="230"/>
                </a:cubicBezTo>
                <a:cubicBezTo>
                  <a:pt x="108" y="230"/>
                  <a:pt x="95" y="242"/>
                  <a:pt x="95" y="258"/>
                </a:cubicBezTo>
                <a:cubicBezTo>
                  <a:pt x="95" y="274"/>
                  <a:pt x="108" y="286"/>
                  <a:pt x="124" y="286"/>
                </a:cubicBezTo>
                <a:close/>
                <a:moveTo>
                  <a:pt x="74" y="132"/>
                </a:moveTo>
                <a:cubicBezTo>
                  <a:pt x="90" y="132"/>
                  <a:pt x="102" y="119"/>
                  <a:pt x="102" y="104"/>
                </a:cubicBezTo>
                <a:cubicBezTo>
                  <a:pt x="102" y="88"/>
                  <a:pt x="90" y="75"/>
                  <a:pt x="74" y="75"/>
                </a:cubicBezTo>
                <a:cubicBezTo>
                  <a:pt x="58" y="75"/>
                  <a:pt x="45" y="88"/>
                  <a:pt x="45" y="104"/>
                </a:cubicBezTo>
                <a:cubicBezTo>
                  <a:pt x="45" y="119"/>
                  <a:pt x="58" y="132"/>
                  <a:pt x="74" y="132"/>
                </a:cubicBezTo>
                <a:close/>
                <a:moveTo>
                  <a:pt x="286" y="361"/>
                </a:moveTo>
                <a:cubicBezTo>
                  <a:pt x="286" y="345"/>
                  <a:pt x="273" y="332"/>
                  <a:pt x="257" y="332"/>
                </a:cubicBezTo>
                <a:cubicBezTo>
                  <a:pt x="242" y="332"/>
                  <a:pt x="229" y="345"/>
                  <a:pt x="229" y="361"/>
                </a:cubicBezTo>
                <a:cubicBezTo>
                  <a:pt x="229" y="376"/>
                  <a:pt x="242" y="389"/>
                  <a:pt x="257" y="389"/>
                </a:cubicBezTo>
                <a:cubicBezTo>
                  <a:pt x="273" y="389"/>
                  <a:pt x="286" y="376"/>
                  <a:pt x="286" y="361"/>
                </a:cubicBezTo>
                <a:close/>
                <a:moveTo>
                  <a:pt x="499" y="228"/>
                </a:moveTo>
                <a:cubicBezTo>
                  <a:pt x="483" y="228"/>
                  <a:pt x="470" y="241"/>
                  <a:pt x="470" y="257"/>
                </a:cubicBezTo>
                <a:cubicBezTo>
                  <a:pt x="470" y="272"/>
                  <a:pt x="483" y="285"/>
                  <a:pt x="499" y="285"/>
                </a:cubicBezTo>
                <a:cubicBezTo>
                  <a:pt x="514" y="285"/>
                  <a:pt x="527" y="272"/>
                  <a:pt x="527" y="257"/>
                </a:cubicBezTo>
                <a:cubicBezTo>
                  <a:pt x="527" y="241"/>
                  <a:pt x="514" y="228"/>
                  <a:pt x="499" y="228"/>
                </a:cubicBezTo>
                <a:close/>
                <a:moveTo>
                  <a:pt x="346" y="136"/>
                </a:moveTo>
                <a:cubicBezTo>
                  <a:pt x="346" y="152"/>
                  <a:pt x="358" y="165"/>
                  <a:pt x="374" y="165"/>
                </a:cubicBezTo>
                <a:cubicBezTo>
                  <a:pt x="390" y="165"/>
                  <a:pt x="403" y="152"/>
                  <a:pt x="403" y="136"/>
                </a:cubicBezTo>
                <a:cubicBezTo>
                  <a:pt x="403" y="121"/>
                  <a:pt x="390" y="108"/>
                  <a:pt x="374" y="108"/>
                </a:cubicBezTo>
                <a:cubicBezTo>
                  <a:pt x="358" y="108"/>
                  <a:pt x="346" y="121"/>
                  <a:pt x="346" y="136"/>
                </a:cubicBezTo>
                <a:close/>
                <a:moveTo>
                  <a:pt x="478" y="296"/>
                </a:moveTo>
                <a:cubicBezTo>
                  <a:pt x="472" y="332"/>
                  <a:pt x="457" y="365"/>
                  <a:pt x="436" y="392"/>
                </a:cubicBezTo>
                <a:cubicBezTo>
                  <a:pt x="421" y="384"/>
                  <a:pt x="405" y="377"/>
                  <a:pt x="387" y="370"/>
                </a:cubicBezTo>
                <a:cubicBezTo>
                  <a:pt x="396" y="340"/>
                  <a:pt x="401" y="305"/>
                  <a:pt x="402" y="268"/>
                </a:cubicBezTo>
                <a:cubicBezTo>
                  <a:pt x="456" y="268"/>
                  <a:pt x="456" y="268"/>
                  <a:pt x="456" y="268"/>
                </a:cubicBezTo>
                <a:cubicBezTo>
                  <a:pt x="455" y="264"/>
                  <a:pt x="454" y="261"/>
                  <a:pt x="454" y="257"/>
                </a:cubicBezTo>
                <a:cubicBezTo>
                  <a:pt x="454" y="254"/>
                  <a:pt x="454" y="251"/>
                  <a:pt x="455" y="248"/>
                </a:cubicBezTo>
                <a:cubicBezTo>
                  <a:pt x="402" y="248"/>
                  <a:pt x="402" y="248"/>
                  <a:pt x="402" y="248"/>
                </a:cubicBezTo>
                <a:cubicBezTo>
                  <a:pt x="402" y="223"/>
                  <a:pt x="399" y="199"/>
                  <a:pt x="395" y="176"/>
                </a:cubicBezTo>
                <a:cubicBezTo>
                  <a:pt x="389" y="179"/>
                  <a:pt x="382" y="181"/>
                  <a:pt x="375" y="181"/>
                </a:cubicBezTo>
                <a:cubicBezTo>
                  <a:pt x="379" y="202"/>
                  <a:pt x="382" y="225"/>
                  <a:pt x="382" y="248"/>
                </a:cubicBezTo>
                <a:cubicBezTo>
                  <a:pt x="268" y="248"/>
                  <a:pt x="268" y="248"/>
                  <a:pt x="268" y="248"/>
                </a:cubicBezTo>
                <a:cubicBezTo>
                  <a:pt x="268" y="164"/>
                  <a:pt x="268" y="164"/>
                  <a:pt x="268" y="164"/>
                </a:cubicBezTo>
                <a:cubicBezTo>
                  <a:pt x="291" y="164"/>
                  <a:pt x="313" y="161"/>
                  <a:pt x="335" y="157"/>
                </a:cubicBezTo>
                <a:cubicBezTo>
                  <a:pt x="332" y="152"/>
                  <a:pt x="330" y="145"/>
                  <a:pt x="330" y="138"/>
                </a:cubicBezTo>
                <a:cubicBezTo>
                  <a:pt x="310" y="142"/>
                  <a:pt x="289" y="144"/>
                  <a:pt x="268" y="144"/>
                </a:cubicBezTo>
                <a:cubicBezTo>
                  <a:pt x="268" y="35"/>
                  <a:pt x="268" y="35"/>
                  <a:pt x="268" y="35"/>
                </a:cubicBezTo>
                <a:cubicBezTo>
                  <a:pt x="277" y="35"/>
                  <a:pt x="286" y="36"/>
                  <a:pt x="295" y="38"/>
                </a:cubicBezTo>
                <a:cubicBezTo>
                  <a:pt x="316" y="50"/>
                  <a:pt x="334" y="72"/>
                  <a:pt x="348" y="100"/>
                </a:cubicBezTo>
                <a:cubicBezTo>
                  <a:pt x="354" y="96"/>
                  <a:pt x="360" y="93"/>
                  <a:pt x="367" y="92"/>
                </a:cubicBezTo>
                <a:cubicBezTo>
                  <a:pt x="359" y="76"/>
                  <a:pt x="350" y="62"/>
                  <a:pt x="340" y="50"/>
                </a:cubicBezTo>
                <a:cubicBezTo>
                  <a:pt x="371" y="63"/>
                  <a:pt x="400" y="82"/>
                  <a:pt x="422" y="107"/>
                </a:cubicBezTo>
                <a:cubicBezTo>
                  <a:pt x="419" y="109"/>
                  <a:pt x="415" y="111"/>
                  <a:pt x="412" y="112"/>
                </a:cubicBezTo>
                <a:cubicBezTo>
                  <a:pt x="415" y="118"/>
                  <a:pt x="418" y="124"/>
                  <a:pt x="418" y="131"/>
                </a:cubicBezTo>
                <a:cubicBezTo>
                  <a:pt x="424" y="128"/>
                  <a:pt x="430" y="126"/>
                  <a:pt x="435" y="122"/>
                </a:cubicBezTo>
                <a:cubicBezTo>
                  <a:pt x="456" y="150"/>
                  <a:pt x="471" y="182"/>
                  <a:pt x="477" y="217"/>
                </a:cubicBezTo>
                <a:cubicBezTo>
                  <a:pt x="484" y="214"/>
                  <a:pt x="491" y="212"/>
                  <a:pt x="499" y="212"/>
                </a:cubicBezTo>
                <a:cubicBezTo>
                  <a:pt x="503" y="212"/>
                  <a:pt x="508" y="213"/>
                  <a:pt x="512" y="214"/>
                </a:cubicBezTo>
                <a:cubicBezTo>
                  <a:pt x="492" y="93"/>
                  <a:pt x="385" y="0"/>
                  <a:pt x="258" y="0"/>
                </a:cubicBezTo>
                <a:cubicBezTo>
                  <a:pt x="194" y="0"/>
                  <a:pt x="135" y="23"/>
                  <a:pt x="90" y="62"/>
                </a:cubicBezTo>
                <a:cubicBezTo>
                  <a:pt x="101" y="67"/>
                  <a:pt x="110" y="75"/>
                  <a:pt x="115" y="87"/>
                </a:cubicBezTo>
                <a:cubicBezTo>
                  <a:pt x="133" y="72"/>
                  <a:pt x="154" y="59"/>
                  <a:pt x="176" y="50"/>
                </a:cubicBezTo>
                <a:cubicBezTo>
                  <a:pt x="159" y="70"/>
                  <a:pt x="145" y="95"/>
                  <a:pt x="135" y="125"/>
                </a:cubicBezTo>
                <a:cubicBezTo>
                  <a:pt x="128" y="123"/>
                  <a:pt x="122" y="120"/>
                  <a:pt x="116" y="118"/>
                </a:cubicBezTo>
                <a:cubicBezTo>
                  <a:pt x="114" y="124"/>
                  <a:pt x="110" y="130"/>
                  <a:pt x="106" y="135"/>
                </a:cubicBezTo>
                <a:cubicBezTo>
                  <a:pt x="113" y="138"/>
                  <a:pt x="121" y="141"/>
                  <a:pt x="129" y="144"/>
                </a:cubicBezTo>
                <a:cubicBezTo>
                  <a:pt x="123" y="166"/>
                  <a:pt x="118" y="189"/>
                  <a:pt x="116" y="214"/>
                </a:cubicBezTo>
                <a:cubicBezTo>
                  <a:pt x="118" y="214"/>
                  <a:pt x="121" y="213"/>
                  <a:pt x="124" y="213"/>
                </a:cubicBezTo>
                <a:cubicBezTo>
                  <a:pt x="128" y="213"/>
                  <a:pt x="132" y="214"/>
                  <a:pt x="136" y="215"/>
                </a:cubicBezTo>
                <a:cubicBezTo>
                  <a:pt x="138" y="192"/>
                  <a:pt x="142" y="170"/>
                  <a:pt x="148" y="150"/>
                </a:cubicBezTo>
                <a:cubicBezTo>
                  <a:pt x="179" y="158"/>
                  <a:pt x="213" y="163"/>
                  <a:pt x="248" y="164"/>
                </a:cubicBezTo>
                <a:cubicBezTo>
                  <a:pt x="248" y="248"/>
                  <a:pt x="248" y="248"/>
                  <a:pt x="248" y="248"/>
                </a:cubicBezTo>
                <a:cubicBezTo>
                  <a:pt x="167" y="248"/>
                  <a:pt x="167" y="248"/>
                  <a:pt x="167" y="248"/>
                </a:cubicBezTo>
                <a:cubicBezTo>
                  <a:pt x="168" y="251"/>
                  <a:pt x="169" y="255"/>
                  <a:pt x="169" y="258"/>
                </a:cubicBezTo>
                <a:cubicBezTo>
                  <a:pt x="169" y="261"/>
                  <a:pt x="168" y="265"/>
                  <a:pt x="167" y="268"/>
                </a:cubicBezTo>
                <a:cubicBezTo>
                  <a:pt x="248" y="268"/>
                  <a:pt x="248" y="268"/>
                  <a:pt x="248" y="268"/>
                </a:cubicBezTo>
                <a:cubicBezTo>
                  <a:pt x="248" y="317"/>
                  <a:pt x="248" y="317"/>
                  <a:pt x="248" y="317"/>
                </a:cubicBezTo>
                <a:cubicBezTo>
                  <a:pt x="251" y="317"/>
                  <a:pt x="254" y="316"/>
                  <a:pt x="257" y="316"/>
                </a:cubicBezTo>
                <a:cubicBezTo>
                  <a:pt x="261" y="316"/>
                  <a:pt x="265" y="317"/>
                  <a:pt x="268" y="317"/>
                </a:cubicBezTo>
                <a:cubicBezTo>
                  <a:pt x="268" y="268"/>
                  <a:pt x="268" y="268"/>
                  <a:pt x="268" y="268"/>
                </a:cubicBezTo>
                <a:cubicBezTo>
                  <a:pt x="382" y="268"/>
                  <a:pt x="382" y="268"/>
                  <a:pt x="382" y="268"/>
                </a:cubicBezTo>
                <a:cubicBezTo>
                  <a:pt x="381" y="303"/>
                  <a:pt x="376" y="335"/>
                  <a:pt x="368" y="365"/>
                </a:cubicBezTo>
                <a:cubicBezTo>
                  <a:pt x="347" y="359"/>
                  <a:pt x="325" y="355"/>
                  <a:pt x="301" y="352"/>
                </a:cubicBezTo>
                <a:cubicBezTo>
                  <a:pt x="302" y="355"/>
                  <a:pt x="302" y="358"/>
                  <a:pt x="302" y="361"/>
                </a:cubicBezTo>
                <a:cubicBezTo>
                  <a:pt x="302" y="365"/>
                  <a:pt x="301" y="369"/>
                  <a:pt x="300" y="372"/>
                </a:cubicBezTo>
                <a:cubicBezTo>
                  <a:pt x="322" y="374"/>
                  <a:pt x="343" y="378"/>
                  <a:pt x="362" y="384"/>
                </a:cubicBezTo>
                <a:cubicBezTo>
                  <a:pt x="347" y="428"/>
                  <a:pt x="323" y="462"/>
                  <a:pt x="295" y="478"/>
                </a:cubicBezTo>
                <a:cubicBezTo>
                  <a:pt x="286" y="480"/>
                  <a:pt x="277" y="481"/>
                  <a:pt x="268" y="481"/>
                </a:cubicBezTo>
                <a:cubicBezTo>
                  <a:pt x="268" y="404"/>
                  <a:pt x="268" y="404"/>
                  <a:pt x="268" y="404"/>
                </a:cubicBezTo>
                <a:cubicBezTo>
                  <a:pt x="265" y="405"/>
                  <a:pt x="261" y="405"/>
                  <a:pt x="257" y="405"/>
                </a:cubicBezTo>
                <a:cubicBezTo>
                  <a:pt x="254" y="405"/>
                  <a:pt x="251" y="405"/>
                  <a:pt x="248" y="404"/>
                </a:cubicBezTo>
                <a:cubicBezTo>
                  <a:pt x="248" y="481"/>
                  <a:pt x="248" y="481"/>
                  <a:pt x="248" y="481"/>
                </a:cubicBezTo>
                <a:cubicBezTo>
                  <a:pt x="239" y="481"/>
                  <a:pt x="229" y="480"/>
                  <a:pt x="221" y="478"/>
                </a:cubicBezTo>
                <a:cubicBezTo>
                  <a:pt x="193" y="462"/>
                  <a:pt x="169" y="428"/>
                  <a:pt x="154" y="384"/>
                </a:cubicBezTo>
                <a:cubicBezTo>
                  <a:pt x="173" y="378"/>
                  <a:pt x="193" y="375"/>
                  <a:pt x="214" y="372"/>
                </a:cubicBezTo>
                <a:cubicBezTo>
                  <a:pt x="213" y="369"/>
                  <a:pt x="213" y="365"/>
                  <a:pt x="213" y="361"/>
                </a:cubicBezTo>
                <a:cubicBezTo>
                  <a:pt x="213" y="358"/>
                  <a:pt x="213" y="355"/>
                  <a:pt x="214" y="352"/>
                </a:cubicBezTo>
                <a:cubicBezTo>
                  <a:pt x="191" y="355"/>
                  <a:pt x="168" y="359"/>
                  <a:pt x="148" y="365"/>
                </a:cubicBezTo>
                <a:cubicBezTo>
                  <a:pt x="142" y="345"/>
                  <a:pt x="138" y="323"/>
                  <a:pt x="136" y="301"/>
                </a:cubicBezTo>
                <a:cubicBezTo>
                  <a:pt x="132" y="302"/>
                  <a:pt x="128" y="303"/>
                  <a:pt x="124" y="303"/>
                </a:cubicBezTo>
                <a:cubicBezTo>
                  <a:pt x="121" y="303"/>
                  <a:pt x="118" y="302"/>
                  <a:pt x="116" y="302"/>
                </a:cubicBezTo>
                <a:cubicBezTo>
                  <a:pt x="118" y="326"/>
                  <a:pt x="122" y="349"/>
                  <a:pt x="128" y="370"/>
                </a:cubicBezTo>
                <a:cubicBezTo>
                  <a:pt x="111" y="377"/>
                  <a:pt x="94" y="384"/>
                  <a:pt x="80" y="392"/>
                </a:cubicBezTo>
                <a:cubicBezTo>
                  <a:pt x="53" y="358"/>
                  <a:pt x="37" y="315"/>
                  <a:pt x="35" y="268"/>
                </a:cubicBezTo>
                <a:cubicBezTo>
                  <a:pt x="80" y="268"/>
                  <a:pt x="80" y="268"/>
                  <a:pt x="80" y="268"/>
                </a:cubicBezTo>
                <a:cubicBezTo>
                  <a:pt x="80" y="265"/>
                  <a:pt x="79" y="261"/>
                  <a:pt x="79" y="258"/>
                </a:cubicBezTo>
                <a:cubicBezTo>
                  <a:pt x="79" y="255"/>
                  <a:pt x="80" y="251"/>
                  <a:pt x="80" y="248"/>
                </a:cubicBezTo>
                <a:cubicBezTo>
                  <a:pt x="35" y="248"/>
                  <a:pt x="35" y="248"/>
                  <a:pt x="35" y="248"/>
                </a:cubicBezTo>
                <a:cubicBezTo>
                  <a:pt x="36" y="212"/>
                  <a:pt x="47" y="177"/>
                  <a:pt x="64" y="147"/>
                </a:cubicBezTo>
                <a:cubicBezTo>
                  <a:pt x="52" y="145"/>
                  <a:pt x="42" y="137"/>
                  <a:pt x="36" y="127"/>
                </a:cubicBezTo>
                <a:cubicBezTo>
                  <a:pt x="13" y="165"/>
                  <a:pt x="0" y="210"/>
                  <a:pt x="0" y="258"/>
                </a:cubicBezTo>
                <a:cubicBezTo>
                  <a:pt x="0" y="400"/>
                  <a:pt x="116" y="516"/>
                  <a:pt x="258" y="516"/>
                </a:cubicBezTo>
                <a:cubicBezTo>
                  <a:pt x="386" y="516"/>
                  <a:pt x="493" y="422"/>
                  <a:pt x="513" y="299"/>
                </a:cubicBezTo>
                <a:cubicBezTo>
                  <a:pt x="508" y="300"/>
                  <a:pt x="504" y="301"/>
                  <a:pt x="499" y="301"/>
                </a:cubicBezTo>
                <a:cubicBezTo>
                  <a:pt x="491" y="301"/>
                  <a:pt x="484" y="299"/>
                  <a:pt x="478" y="296"/>
                </a:cubicBezTo>
                <a:close/>
                <a:moveTo>
                  <a:pt x="248" y="144"/>
                </a:moveTo>
                <a:cubicBezTo>
                  <a:pt x="215" y="143"/>
                  <a:pt x="183" y="139"/>
                  <a:pt x="154" y="131"/>
                </a:cubicBezTo>
                <a:cubicBezTo>
                  <a:pt x="170" y="87"/>
                  <a:pt x="193" y="54"/>
                  <a:pt x="221" y="38"/>
                </a:cubicBezTo>
                <a:cubicBezTo>
                  <a:pt x="229" y="36"/>
                  <a:pt x="239" y="35"/>
                  <a:pt x="248" y="35"/>
                </a:cubicBezTo>
                <a:lnTo>
                  <a:pt x="248" y="144"/>
                </a:lnTo>
                <a:close/>
                <a:moveTo>
                  <a:pt x="93" y="408"/>
                </a:moveTo>
                <a:cubicBezTo>
                  <a:pt x="105" y="401"/>
                  <a:pt x="119" y="395"/>
                  <a:pt x="134" y="390"/>
                </a:cubicBezTo>
                <a:cubicBezTo>
                  <a:pt x="145" y="420"/>
                  <a:pt x="159" y="446"/>
                  <a:pt x="176" y="466"/>
                </a:cubicBezTo>
                <a:cubicBezTo>
                  <a:pt x="144" y="453"/>
                  <a:pt x="115" y="433"/>
                  <a:pt x="93" y="408"/>
                </a:cubicBezTo>
                <a:close/>
                <a:moveTo>
                  <a:pt x="340" y="466"/>
                </a:moveTo>
                <a:cubicBezTo>
                  <a:pt x="357" y="446"/>
                  <a:pt x="371" y="420"/>
                  <a:pt x="381" y="390"/>
                </a:cubicBezTo>
                <a:cubicBezTo>
                  <a:pt x="397" y="395"/>
                  <a:pt x="411" y="401"/>
                  <a:pt x="423" y="408"/>
                </a:cubicBezTo>
                <a:cubicBezTo>
                  <a:pt x="400" y="433"/>
                  <a:pt x="372" y="453"/>
                  <a:pt x="340" y="46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9503" tIns="34752" rIns="69503" bIns="34752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9">
            <a:extLst>
              <a:ext uri="{FF2B5EF4-FFF2-40B4-BE49-F238E27FC236}">
                <a16:creationId xmlns="" xmlns:a16="http://schemas.microsoft.com/office/drawing/2014/main" id="{2776EA54-966C-99E9-D62A-4BF2D7E8A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32" y="4643446"/>
            <a:ext cx="18062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400" b="1" dirty="0">
                <a:solidFill>
                  <a:srgbClr val="821A08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info@gosmfo52.ru</a:t>
            </a:r>
            <a:endParaRPr lang="ru-RU" altLang="ru-RU" sz="1400" dirty="0">
              <a:solidFill>
                <a:srgbClr val="821A08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30">
            <a:extLst>
              <a:ext uri="{FF2B5EF4-FFF2-40B4-BE49-F238E27FC236}">
                <a16:creationId xmlns="" xmlns:a16="http://schemas.microsoft.com/office/drawing/2014/main" id="{0C49954E-0589-BD17-0762-BFF8414AE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794" y="4214818"/>
            <a:ext cx="178737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ru-RU" sz="1400" b="1" dirty="0">
                <a:solidFill>
                  <a:srgbClr val="821A08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www.gosmfo52.ru</a:t>
            </a:r>
            <a:endParaRPr lang="ru-RU" altLang="ru-RU" sz="1400" b="1" dirty="0">
              <a:solidFill>
                <a:srgbClr val="821A08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31">
            <a:extLst>
              <a:ext uri="{FF2B5EF4-FFF2-40B4-BE49-F238E27FC236}">
                <a16:creationId xmlns="" xmlns:a16="http://schemas.microsoft.com/office/drawing/2014/main" id="{069882A0-2069-B2FB-DB10-FE3488DEB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4" y="4286256"/>
            <a:ext cx="1750884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1050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603006, г. Н. Новгород,</a:t>
            </a:r>
            <a:r>
              <a:rPr lang="en-US" altLang="ru-RU" sz="1050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br>
              <a:rPr lang="en-US" altLang="ru-RU" sz="1050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ru-RU" altLang="ru-RU" sz="1050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ул. М. Горького, д. 117, оф. </a:t>
            </a:r>
            <a:r>
              <a:rPr lang="en-US" altLang="ru-RU" sz="1050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109</a:t>
            </a:r>
            <a:endParaRPr lang="ru-RU" altLang="ru-RU" sz="1050" dirty="0">
              <a:solidFill>
                <a:srgbClr val="62412F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Freeform 18">
            <a:extLst>
              <a:ext uri="{FF2B5EF4-FFF2-40B4-BE49-F238E27FC236}">
                <a16:creationId xmlns="" xmlns:a16="http://schemas.microsoft.com/office/drawing/2014/main" id="{1DD0AD37-2502-868D-C089-B286DD10E501}"/>
              </a:ext>
            </a:extLst>
          </p:cNvPr>
          <p:cNvSpPr>
            <a:spLocks noEditPoints="1"/>
          </p:cNvSpPr>
          <p:nvPr/>
        </p:nvSpPr>
        <p:spPr bwMode="auto">
          <a:xfrm>
            <a:off x="4071934" y="4429132"/>
            <a:ext cx="264319" cy="330200"/>
          </a:xfrm>
          <a:custGeom>
            <a:avLst/>
            <a:gdLst>
              <a:gd name="T0" fmla="*/ 2147483646 w 259"/>
              <a:gd name="T1" fmla="*/ 2147483646 h 268"/>
              <a:gd name="T2" fmla="*/ 0 w 259"/>
              <a:gd name="T3" fmla="*/ 2147483646 h 268"/>
              <a:gd name="T4" fmla="*/ 2147483646 w 259"/>
              <a:gd name="T5" fmla="*/ 0 h 268"/>
              <a:gd name="T6" fmla="*/ 2147483646 w 259"/>
              <a:gd name="T7" fmla="*/ 2147483646 h 268"/>
              <a:gd name="T8" fmla="*/ 2147483646 w 259"/>
              <a:gd name="T9" fmla="*/ 2147483646 h 268"/>
              <a:gd name="T10" fmla="*/ 2147483646 w 259"/>
              <a:gd name="T11" fmla="*/ 2147483646 h 268"/>
              <a:gd name="T12" fmla="*/ 2147483646 w 259"/>
              <a:gd name="T13" fmla="*/ 2147483646 h 268"/>
              <a:gd name="T14" fmla="*/ 0 w 259"/>
              <a:gd name="T15" fmla="*/ 2147483646 h 268"/>
              <a:gd name="T16" fmla="*/ 2147483646 w 259"/>
              <a:gd name="T17" fmla="*/ 2147483646 h 268"/>
              <a:gd name="T18" fmla="*/ 2147483646 w 259"/>
              <a:gd name="T19" fmla="*/ 2147483646 h 268"/>
              <a:gd name="T20" fmla="*/ 2147483646 w 259"/>
              <a:gd name="T21" fmla="*/ 2147483646 h 268"/>
              <a:gd name="T22" fmla="*/ 2147483646 w 259"/>
              <a:gd name="T23" fmla="*/ 2147483646 h 268"/>
              <a:gd name="T24" fmla="*/ 2147483646 w 259"/>
              <a:gd name="T25" fmla="*/ 2147483646 h 268"/>
              <a:gd name="T26" fmla="*/ 2147483646 w 259"/>
              <a:gd name="T27" fmla="*/ 2147483646 h 268"/>
              <a:gd name="T28" fmla="*/ 2147483646 w 259"/>
              <a:gd name="T29" fmla="*/ 2147483646 h 268"/>
              <a:gd name="T30" fmla="*/ 2147483646 w 259"/>
              <a:gd name="T31" fmla="*/ 2147483646 h 268"/>
              <a:gd name="T32" fmla="*/ 2147483646 w 259"/>
              <a:gd name="T33" fmla="*/ 2147483646 h 268"/>
              <a:gd name="T34" fmla="*/ 2147483646 w 259"/>
              <a:gd name="T35" fmla="*/ 2147483646 h 268"/>
              <a:gd name="T36" fmla="*/ 2147483646 w 259"/>
              <a:gd name="T37" fmla="*/ 2147483646 h 268"/>
              <a:gd name="T38" fmla="*/ 2147483646 w 259"/>
              <a:gd name="T39" fmla="*/ 2147483646 h 268"/>
              <a:gd name="T40" fmla="*/ 2147483646 w 259"/>
              <a:gd name="T41" fmla="*/ 2147483646 h 268"/>
              <a:gd name="T42" fmla="*/ 2147483646 w 259"/>
              <a:gd name="T43" fmla="*/ 2147483646 h 268"/>
              <a:gd name="T44" fmla="*/ 2147483646 w 259"/>
              <a:gd name="T45" fmla="*/ 2147483646 h 268"/>
              <a:gd name="T46" fmla="*/ 2147483646 w 259"/>
              <a:gd name="T47" fmla="*/ 2147483646 h 268"/>
              <a:gd name="T48" fmla="*/ 2147483646 w 259"/>
              <a:gd name="T49" fmla="*/ 2147483646 h 268"/>
              <a:gd name="T50" fmla="*/ 2147483646 w 259"/>
              <a:gd name="T51" fmla="*/ 2147483646 h 268"/>
              <a:gd name="T52" fmla="*/ 2147483646 w 259"/>
              <a:gd name="T53" fmla="*/ 2147483646 h 268"/>
              <a:gd name="T54" fmla="*/ 2147483646 w 259"/>
              <a:gd name="T55" fmla="*/ 2147483646 h 268"/>
              <a:gd name="T56" fmla="*/ 2147483646 w 259"/>
              <a:gd name="T57" fmla="*/ 2147483646 h 268"/>
              <a:gd name="T58" fmla="*/ 2147483646 w 259"/>
              <a:gd name="T59" fmla="*/ 2147483646 h 268"/>
              <a:gd name="T60" fmla="*/ 2147483646 w 259"/>
              <a:gd name="T61" fmla="*/ 2147483646 h 268"/>
              <a:gd name="T62" fmla="*/ 2147483646 w 259"/>
              <a:gd name="T63" fmla="*/ 2147483646 h 268"/>
              <a:gd name="T64" fmla="*/ 2147483646 w 259"/>
              <a:gd name="T65" fmla="*/ 2147483646 h 268"/>
              <a:gd name="T66" fmla="*/ 2147483646 w 259"/>
              <a:gd name="T67" fmla="*/ 2147483646 h 268"/>
              <a:gd name="T68" fmla="*/ 2147483646 w 259"/>
              <a:gd name="T69" fmla="*/ 2147483646 h 268"/>
              <a:gd name="T70" fmla="*/ 2147483646 w 259"/>
              <a:gd name="T71" fmla="*/ 2147483646 h 268"/>
              <a:gd name="T72" fmla="*/ 2147483646 w 259"/>
              <a:gd name="T73" fmla="*/ 2147483646 h 268"/>
              <a:gd name="T74" fmla="*/ 2147483646 w 259"/>
              <a:gd name="T75" fmla="*/ 2147483646 h 268"/>
              <a:gd name="T76" fmla="*/ 2147483646 w 259"/>
              <a:gd name="T77" fmla="*/ 2147483646 h 268"/>
              <a:gd name="T78" fmla="*/ 2147483646 w 259"/>
              <a:gd name="T79" fmla="*/ 2147483646 h 268"/>
              <a:gd name="T80" fmla="*/ 2147483646 w 259"/>
              <a:gd name="T81" fmla="*/ 2147483646 h 268"/>
              <a:gd name="T82" fmla="*/ 2147483646 w 259"/>
              <a:gd name="T83" fmla="*/ 2147483646 h 268"/>
              <a:gd name="T84" fmla="*/ 2147483646 w 259"/>
              <a:gd name="T85" fmla="*/ 2147483646 h 268"/>
              <a:gd name="T86" fmla="*/ 2147483646 w 259"/>
              <a:gd name="T87" fmla="*/ 2147483646 h 268"/>
              <a:gd name="T88" fmla="*/ 2147483646 w 259"/>
              <a:gd name="T89" fmla="*/ 2147483646 h 268"/>
              <a:gd name="T90" fmla="*/ 2147483646 w 259"/>
              <a:gd name="T91" fmla="*/ 2147483646 h 268"/>
              <a:gd name="T92" fmla="*/ 2147483646 w 259"/>
              <a:gd name="T93" fmla="*/ 2147483646 h 268"/>
              <a:gd name="T94" fmla="*/ 2147483646 w 259"/>
              <a:gd name="T95" fmla="*/ 2147483646 h 268"/>
              <a:gd name="T96" fmla="*/ 2147483646 w 259"/>
              <a:gd name="T97" fmla="*/ 2147483646 h 268"/>
              <a:gd name="T98" fmla="*/ 2147483646 w 259"/>
              <a:gd name="T99" fmla="*/ 2147483646 h 268"/>
              <a:gd name="T100" fmla="*/ 2147483646 w 259"/>
              <a:gd name="T101" fmla="*/ 2147483646 h 268"/>
              <a:gd name="T102" fmla="*/ 2147483646 w 259"/>
              <a:gd name="T103" fmla="*/ 2147483646 h 26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59" h="268">
                <a:moveTo>
                  <a:pt x="176" y="67"/>
                </a:moveTo>
                <a:cubicBezTo>
                  <a:pt x="193" y="67"/>
                  <a:pt x="193" y="67"/>
                  <a:pt x="193" y="67"/>
                </a:cubicBezTo>
                <a:cubicBezTo>
                  <a:pt x="193" y="94"/>
                  <a:pt x="193" y="94"/>
                  <a:pt x="193" y="94"/>
                </a:cubicBezTo>
                <a:cubicBezTo>
                  <a:pt x="176" y="94"/>
                  <a:pt x="176" y="94"/>
                  <a:pt x="176" y="94"/>
                </a:cubicBezTo>
                <a:cubicBezTo>
                  <a:pt x="176" y="67"/>
                  <a:pt x="176" y="67"/>
                  <a:pt x="176" y="67"/>
                </a:cubicBezTo>
                <a:close/>
                <a:moveTo>
                  <a:pt x="0" y="258"/>
                </a:moveTo>
                <a:cubicBezTo>
                  <a:pt x="12" y="258"/>
                  <a:pt x="12" y="258"/>
                  <a:pt x="12" y="258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12"/>
                  <a:pt x="23" y="0"/>
                  <a:pt x="37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53" y="0"/>
                  <a:pt x="165" y="12"/>
                  <a:pt x="165" y="25"/>
                </a:cubicBezTo>
                <a:cubicBezTo>
                  <a:pt x="165" y="258"/>
                  <a:pt x="165" y="258"/>
                  <a:pt x="165" y="258"/>
                </a:cubicBezTo>
                <a:cubicBezTo>
                  <a:pt x="235" y="258"/>
                  <a:pt x="235" y="258"/>
                  <a:pt x="235" y="258"/>
                </a:cubicBezTo>
                <a:cubicBezTo>
                  <a:pt x="235" y="59"/>
                  <a:pt x="235" y="59"/>
                  <a:pt x="235" y="59"/>
                </a:cubicBezTo>
                <a:cubicBezTo>
                  <a:pt x="235" y="52"/>
                  <a:pt x="229" y="46"/>
                  <a:pt x="222" y="46"/>
                </a:cubicBezTo>
                <a:cubicBezTo>
                  <a:pt x="169" y="46"/>
                  <a:pt x="169" y="46"/>
                  <a:pt x="169" y="46"/>
                </a:cubicBezTo>
                <a:cubicBezTo>
                  <a:pt x="169" y="34"/>
                  <a:pt x="169" y="34"/>
                  <a:pt x="169" y="34"/>
                </a:cubicBezTo>
                <a:cubicBezTo>
                  <a:pt x="222" y="34"/>
                  <a:pt x="222" y="34"/>
                  <a:pt x="222" y="34"/>
                </a:cubicBezTo>
                <a:cubicBezTo>
                  <a:pt x="235" y="34"/>
                  <a:pt x="247" y="46"/>
                  <a:pt x="247" y="59"/>
                </a:cubicBezTo>
                <a:cubicBezTo>
                  <a:pt x="247" y="258"/>
                  <a:pt x="247" y="258"/>
                  <a:pt x="247" y="258"/>
                </a:cubicBezTo>
                <a:cubicBezTo>
                  <a:pt x="259" y="258"/>
                  <a:pt x="259" y="258"/>
                  <a:pt x="259" y="258"/>
                </a:cubicBezTo>
                <a:cubicBezTo>
                  <a:pt x="259" y="268"/>
                  <a:pt x="259" y="268"/>
                  <a:pt x="259" y="268"/>
                </a:cubicBezTo>
                <a:cubicBezTo>
                  <a:pt x="173" y="268"/>
                  <a:pt x="86" y="268"/>
                  <a:pt x="0" y="268"/>
                </a:cubicBezTo>
                <a:cubicBezTo>
                  <a:pt x="0" y="258"/>
                  <a:pt x="0" y="258"/>
                  <a:pt x="0" y="258"/>
                </a:cubicBezTo>
                <a:close/>
                <a:moveTo>
                  <a:pt x="24" y="258"/>
                </a:moveTo>
                <a:cubicBezTo>
                  <a:pt x="152" y="258"/>
                  <a:pt x="152" y="258"/>
                  <a:pt x="152" y="258"/>
                </a:cubicBezTo>
                <a:cubicBezTo>
                  <a:pt x="152" y="25"/>
                  <a:pt x="152" y="25"/>
                  <a:pt x="152" y="25"/>
                </a:cubicBezTo>
                <a:cubicBezTo>
                  <a:pt x="152" y="18"/>
                  <a:pt x="147" y="12"/>
                  <a:pt x="140" y="12"/>
                </a:cubicBezTo>
                <a:cubicBezTo>
                  <a:pt x="37" y="12"/>
                  <a:pt x="37" y="12"/>
                  <a:pt x="37" y="12"/>
                </a:cubicBezTo>
                <a:cubicBezTo>
                  <a:pt x="30" y="12"/>
                  <a:pt x="24" y="18"/>
                  <a:pt x="24" y="25"/>
                </a:cubicBezTo>
                <a:cubicBezTo>
                  <a:pt x="24" y="258"/>
                  <a:pt x="24" y="258"/>
                  <a:pt x="24" y="258"/>
                </a:cubicBezTo>
                <a:close/>
                <a:moveTo>
                  <a:pt x="204" y="106"/>
                </a:moveTo>
                <a:cubicBezTo>
                  <a:pt x="221" y="106"/>
                  <a:pt x="221" y="106"/>
                  <a:pt x="221" y="106"/>
                </a:cubicBezTo>
                <a:cubicBezTo>
                  <a:pt x="221" y="133"/>
                  <a:pt x="221" y="133"/>
                  <a:pt x="221" y="133"/>
                </a:cubicBezTo>
                <a:cubicBezTo>
                  <a:pt x="204" y="133"/>
                  <a:pt x="204" y="133"/>
                  <a:pt x="204" y="133"/>
                </a:cubicBezTo>
                <a:cubicBezTo>
                  <a:pt x="204" y="106"/>
                  <a:pt x="204" y="106"/>
                  <a:pt x="204" y="106"/>
                </a:cubicBezTo>
                <a:close/>
                <a:moveTo>
                  <a:pt x="176" y="106"/>
                </a:moveTo>
                <a:cubicBezTo>
                  <a:pt x="193" y="106"/>
                  <a:pt x="193" y="106"/>
                  <a:pt x="193" y="106"/>
                </a:cubicBezTo>
                <a:cubicBezTo>
                  <a:pt x="193" y="133"/>
                  <a:pt x="193" y="133"/>
                  <a:pt x="193" y="133"/>
                </a:cubicBezTo>
                <a:cubicBezTo>
                  <a:pt x="176" y="133"/>
                  <a:pt x="176" y="133"/>
                  <a:pt x="176" y="133"/>
                </a:cubicBezTo>
                <a:cubicBezTo>
                  <a:pt x="176" y="106"/>
                  <a:pt x="176" y="106"/>
                  <a:pt x="176" y="106"/>
                </a:cubicBezTo>
                <a:close/>
                <a:moveTo>
                  <a:pt x="204" y="144"/>
                </a:moveTo>
                <a:cubicBezTo>
                  <a:pt x="221" y="144"/>
                  <a:pt x="221" y="144"/>
                  <a:pt x="221" y="144"/>
                </a:cubicBezTo>
                <a:cubicBezTo>
                  <a:pt x="221" y="172"/>
                  <a:pt x="221" y="172"/>
                  <a:pt x="221" y="172"/>
                </a:cubicBezTo>
                <a:cubicBezTo>
                  <a:pt x="204" y="172"/>
                  <a:pt x="204" y="172"/>
                  <a:pt x="204" y="172"/>
                </a:cubicBezTo>
                <a:cubicBezTo>
                  <a:pt x="204" y="144"/>
                  <a:pt x="204" y="144"/>
                  <a:pt x="204" y="144"/>
                </a:cubicBezTo>
                <a:close/>
                <a:moveTo>
                  <a:pt x="176" y="144"/>
                </a:moveTo>
                <a:cubicBezTo>
                  <a:pt x="193" y="144"/>
                  <a:pt x="193" y="144"/>
                  <a:pt x="193" y="144"/>
                </a:cubicBezTo>
                <a:cubicBezTo>
                  <a:pt x="193" y="172"/>
                  <a:pt x="193" y="172"/>
                  <a:pt x="193" y="172"/>
                </a:cubicBezTo>
                <a:cubicBezTo>
                  <a:pt x="176" y="172"/>
                  <a:pt x="176" y="172"/>
                  <a:pt x="176" y="172"/>
                </a:cubicBezTo>
                <a:cubicBezTo>
                  <a:pt x="176" y="144"/>
                  <a:pt x="176" y="144"/>
                  <a:pt x="176" y="144"/>
                </a:cubicBezTo>
                <a:close/>
                <a:moveTo>
                  <a:pt x="111" y="215"/>
                </a:moveTo>
                <a:cubicBezTo>
                  <a:pt x="93" y="215"/>
                  <a:pt x="93" y="215"/>
                  <a:pt x="93" y="215"/>
                </a:cubicBezTo>
                <a:cubicBezTo>
                  <a:pt x="93" y="249"/>
                  <a:pt x="93" y="249"/>
                  <a:pt x="93" y="249"/>
                </a:cubicBezTo>
                <a:cubicBezTo>
                  <a:pt x="111" y="249"/>
                  <a:pt x="111" y="249"/>
                  <a:pt x="111" y="249"/>
                </a:cubicBezTo>
                <a:cubicBezTo>
                  <a:pt x="111" y="215"/>
                  <a:pt x="111" y="215"/>
                  <a:pt x="111" y="215"/>
                </a:cubicBezTo>
                <a:close/>
                <a:moveTo>
                  <a:pt x="57" y="215"/>
                </a:moveTo>
                <a:cubicBezTo>
                  <a:pt x="39" y="215"/>
                  <a:pt x="39" y="215"/>
                  <a:pt x="39" y="215"/>
                </a:cubicBezTo>
                <a:cubicBezTo>
                  <a:pt x="39" y="249"/>
                  <a:pt x="39" y="249"/>
                  <a:pt x="39" y="249"/>
                </a:cubicBezTo>
                <a:cubicBezTo>
                  <a:pt x="57" y="249"/>
                  <a:pt x="57" y="249"/>
                  <a:pt x="57" y="249"/>
                </a:cubicBezTo>
                <a:cubicBezTo>
                  <a:pt x="57" y="215"/>
                  <a:pt x="57" y="215"/>
                  <a:pt x="57" y="215"/>
                </a:cubicBezTo>
                <a:close/>
                <a:moveTo>
                  <a:pt x="204" y="222"/>
                </a:moveTo>
                <a:cubicBezTo>
                  <a:pt x="221" y="222"/>
                  <a:pt x="221" y="222"/>
                  <a:pt x="221" y="222"/>
                </a:cubicBezTo>
                <a:cubicBezTo>
                  <a:pt x="221" y="249"/>
                  <a:pt x="221" y="249"/>
                  <a:pt x="221" y="249"/>
                </a:cubicBezTo>
                <a:cubicBezTo>
                  <a:pt x="204" y="249"/>
                  <a:pt x="204" y="249"/>
                  <a:pt x="204" y="249"/>
                </a:cubicBezTo>
                <a:cubicBezTo>
                  <a:pt x="204" y="222"/>
                  <a:pt x="204" y="222"/>
                  <a:pt x="204" y="222"/>
                </a:cubicBezTo>
                <a:close/>
                <a:moveTo>
                  <a:pt x="176" y="222"/>
                </a:moveTo>
                <a:cubicBezTo>
                  <a:pt x="193" y="222"/>
                  <a:pt x="193" y="222"/>
                  <a:pt x="193" y="222"/>
                </a:cubicBezTo>
                <a:cubicBezTo>
                  <a:pt x="193" y="249"/>
                  <a:pt x="193" y="249"/>
                  <a:pt x="193" y="249"/>
                </a:cubicBezTo>
                <a:cubicBezTo>
                  <a:pt x="176" y="249"/>
                  <a:pt x="176" y="249"/>
                  <a:pt x="176" y="249"/>
                </a:cubicBezTo>
                <a:cubicBezTo>
                  <a:pt x="176" y="222"/>
                  <a:pt x="176" y="222"/>
                  <a:pt x="176" y="222"/>
                </a:cubicBezTo>
                <a:close/>
                <a:moveTo>
                  <a:pt x="204" y="183"/>
                </a:moveTo>
                <a:cubicBezTo>
                  <a:pt x="221" y="183"/>
                  <a:pt x="221" y="183"/>
                  <a:pt x="221" y="183"/>
                </a:cubicBezTo>
                <a:cubicBezTo>
                  <a:pt x="221" y="210"/>
                  <a:pt x="221" y="210"/>
                  <a:pt x="221" y="210"/>
                </a:cubicBezTo>
                <a:cubicBezTo>
                  <a:pt x="204" y="210"/>
                  <a:pt x="204" y="210"/>
                  <a:pt x="204" y="210"/>
                </a:cubicBezTo>
                <a:cubicBezTo>
                  <a:pt x="204" y="183"/>
                  <a:pt x="204" y="183"/>
                  <a:pt x="204" y="183"/>
                </a:cubicBezTo>
                <a:close/>
                <a:moveTo>
                  <a:pt x="176" y="183"/>
                </a:moveTo>
                <a:cubicBezTo>
                  <a:pt x="193" y="183"/>
                  <a:pt x="193" y="183"/>
                  <a:pt x="193" y="183"/>
                </a:cubicBezTo>
                <a:cubicBezTo>
                  <a:pt x="193" y="210"/>
                  <a:pt x="193" y="210"/>
                  <a:pt x="193" y="210"/>
                </a:cubicBezTo>
                <a:cubicBezTo>
                  <a:pt x="176" y="210"/>
                  <a:pt x="176" y="210"/>
                  <a:pt x="176" y="210"/>
                </a:cubicBezTo>
                <a:cubicBezTo>
                  <a:pt x="176" y="183"/>
                  <a:pt x="176" y="183"/>
                  <a:pt x="176" y="183"/>
                </a:cubicBezTo>
                <a:close/>
                <a:moveTo>
                  <a:pt x="139" y="169"/>
                </a:moveTo>
                <a:cubicBezTo>
                  <a:pt x="120" y="169"/>
                  <a:pt x="120" y="169"/>
                  <a:pt x="120" y="169"/>
                </a:cubicBezTo>
                <a:cubicBezTo>
                  <a:pt x="120" y="204"/>
                  <a:pt x="120" y="204"/>
                  <a:pt x="120" y="204"/>
                </a:cubicBezTo>
                <a:cubicBezTo>
                  <a:pt x="139" y="204"/>
                  <a:pt x="139" y="204"/>
                  <a:pt x="139" y="204"/>
                </a:cubicBezTo>
                <a:cubicBezTo>
                  <a:pt x="139" y="169"/>
                  <a:pt x="139" y="169"/>
                  <a:pt x="139" y="169"/>
                </a:cubicBezTo>
                <a:close/>
                <a:moveTo>
                  <a:pt x="111" y="169"/>
                </a:moveTo>
                <a:cubicBezTo>
                  <a:pt x="93" y="169"/>
                  <a:pt x="93" y="169"/>
                  <a:pt x="93" y="169"/>
                </a:cubicBezTo>
                <a:cubicBezTo>
                  <a:pt x="93" y="204"/>
                  <a:pt x="93" y="204"/>
                  <a:pt x="93" y="204"/>
                </a:cubicBezTo>
                <a:cubicBezTo>
                  <a:pt x="111" y="204"/>
                  <a:pt x="111" y="204"/>
                  <a:pt x="111" y="204"/>
                </a:cubicBezTo>
                <a:cubicBezTo>
                  <a:pt x="111" y="169"/>
                  <a:pt x="111" y="169"/>
                  <a:pt x="111" y="169"/>
                </a:cubicBezTo>
                <a:close/>
                <a:moveTo>
                  <a:pt x="84" y="169"/>
                </a:moveTo>
                <a:cubicBezTo>
                  <a:pt x="67" y="169"/>
                  <a:pt x="67" y="169"/>
                  <a:pt x="67" y="169"/>
                </a:cubicBezTo>
                <a:cubicBezTo>
                  <a:pt x="67" y="204"/>
                  <a:pt x="67" y="204"/>
                  <a:pt x="67" y="204"/>
                </a:cubicBezTo>
                <a:cubicBezTo>
                  <a:pt x="84" y="204"/>
                  <a:pt x="84" y="204"/>
                  <a:pt x="84" y="204"/>
                </a:cubicBezTo>
                <a:cubicBezTo>
                  <a:pt x="84" y="169"/>
                  <a:pt x="84" y="169"/>
                  <a:pt x="84" y="169"/>
                </a:cubicBezTo>
                <a:close/>
                <a:moveTo>
                  <a:pt x="57" y="169"/>
                </a:moveTo>
                <a:cubicBezTo>
                  <a:pt x="39" y="169"/>
                  <a:pt x="39" y="169"/>
                  <a:pt x="39" y="169"/>
                </a:cubicBezTo>
                <a:cubicBezTo>
                  <a:pt x="39" y="204"/>
                  <a:pt x="39" y="204"/>
                  <a:pt x="39" y="204"/>
                </a:cubicBezTo>
                <a:cubicBezTo>
                  <a:pt x="57" y="204"/>
                  <a:pt x="57" y="204"/>
                  <a:pt x="57" y="204"/>
                </a:cubicBezTo>
                <a:cubicBezTo>
                  <a:pt x="57" y="169"/>
                  <a:pt x="57" y="169"/>
                  <a:pt x="57" y="169"/>
                </a:cubicBezTo>
                <a:close/>
                <a:moveTo>
                  <a:pt x="139" y="124"/>
                </a:moveTo>
                <a:cubicBezTo>
                  <a:pt x="120" y="124"/>
                  <a:pt x="120" y="124"/>
                  <a:pt x="120" y="124"/>
                </a:cubicBezTo>
                <a:cubicBezTo>
                  <a:pt x="120" y="158"/>
                  <a:pt x="120" y="158"/>
                  <a:pt x="120" y="158"/>
                </a:cubicBezTo>
                <a:cubicBezTo>
                  <a:pt x="139" y="158"/>
                  <a:pt x="139" y="158"/>
                  <a:pt x="139" y="158"/>
                </a:cubicBezTo>
                <a:cubicBezTo>
                  <a:pt x="139" y="124"/>
                  <a:pt x="139" y="124"/>
                  <a:pt x="139" y="124"/>
                </a:cubicBezTo>
                <a:close/>
                <a:moveTo>
                  <a:pt x="111" y="124"/>
                </a:moveTo>
                <a:cubicBezTo>
                  <a:pt x="93" y="124"/>
                  <a:pt x="93" y="124"/>
                  <a:pt x="93" y="124"/>
                </a:cubicBezTo>
                <a:cubicBezTo>
                  <a:pt x="93" y="158"/>
                  <a:pt x="93" y="158"/>
                  <a:pt x="93" y="158"/>
                </a:cubicBezTo>
                <a:cubicBezTo>
                  <a:pt x="111" y="158"/>
                  <a:pt x="111" y="158"/>
                  <a:pt x="111" y="158"/>
                </a:cubicBezTo>
                <a:cubicBezTo>
                  <a:pt x="111" y="124"/>
                  <a:pt x="111" y="124"/>
                  <a:pt x="111" y="124"/>
                </a:cubicBezTo>
                <a:close/>
                <a:moveTo>
                  <a:pt x="84" y="124"/>
                </a:moveTo>
                <a:cubicBezTo>
                  <a:pt x="67" y="124"/>
                  <a:pt x="67" y="124"/>
                  <a:pt x="67" y="124"/>
                </a:cubicBezTo>
                <a:cubicBezTo>
                  <a:pt x="67" y="158"/>
                  <a:pt x="67" y="158"/>
                  <a:pt x="67" y="158"/>
                </a:cubicBezTo>
                <a:cubicBezTo>
                  <a:pt x="84" y="158"/>
                  <a:pt x="84" y="158"/>
                  <a:pt x="84" y="158"/>
                </a:cubicBezTo>
                <a:cubicBezTo>
                  <a:pt x="84" y="124"/>
                  <a:pt x="84" y="124"/>
                  <a:pt x="84" y="124"/>
                </a:cubicBezTo>
                <a:close/>
                <a:moveTo>
                  <a:pt x="139" y="78"/>
                </a:moveTo>
                <a:cubicBezTo>
                  <a:pt x="120" y="78"/>
                  <a:pt x="120" y="78"/>
                  <a:pt x="120" y="78"/>
                </a:cubicBezTo>
                <a:cubicBezTo>
                  <a:pt x="120" y="113"/>
                  <a:pt x="120" y="113"/>
                  <a:pt x="120" y="113"/>
                </a:cubicBezTo>
                <a:cubicBezTo>
                  <a:pt x="139" y="113"/>
                  <a:pt x="139" y="113"/>
                  <a:pt x="139" y="113"/>
                </a:cubicBezTo>
                <a:cubicBezTo>
                  <a:pt x="139" y="78"/>
                  <a:pt x="139" y="78"/>
                  <a:pt x="139" y="78"/>
                </a:cubicBezTo>
                <a:close/>
                <a:moveTo>
                  <a:pt x="111" y="78"/>
                </a:moveTo>
                <a:cubicBezTo>
                  <a:pt x="93" y="78"/>
                  <a:pt x="93" y="78"/>
                  <a:pt x="93" y="78"/>
                </a:cubicBezTo>
                <a:cubicBezTo>
                  <a:pt x="93" y="113"/>
                  <a:pt x="93" y="113"/>
                  <a:pt x="93" y="113"/>
                </a:cubicBezTo>
                <a:cubicBezTo>
                  <a:pt x="111" y="113"/>
                  <a:pt x="111" y="113"/>
                  <a:pt x="111" y="113"/>
                </a:cubicBezTo>
                <a:cubicBezTo>
                  <a:pt x="111" y="78"/>
                  <a:pt x="111" y="78"/>
                  <a:pt x="111" y="78"/>
                </a:cubicBezTo>
                <a:close/>
                <a:moveTo>
                  <a:pt x="84" y="78"/>
                </a:moveTo>
                <a:cubicBezTo>
                  <a:pt x="67" y="78"/>
                  <a:pt x="67" y="78"/>
                  <a:pt x="67" y="78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84" y="113"/>
                  <a:pt x="84" y="113"/>
                  <a:pt x="84" y="113"/>
                </a:cubicBezTo>
                <a:cubicBezTo>
                  <a:pt x="84" y="78"/>
                  <a:pt x="84" y="78"/>
                  <a:pt x="84" y="78"/>
                </a:cubicBezTo>
                <a:close/>
                <a:moveTo>
                  <a:pt x="57" y="78"/>
                </a:moveTo>
                <a:cubicBezTo>
                  <a:pt x="39" y="78"/>
                  <a:pt x="39" y="78"/>
                  <a:pt x="39" y="78"/>
                </a:cubicBezTo>
                <a:cubicBezTo>
                  <a:pt x="39" y="113"/>
                  <a:pt x="39" y="113"/>
                  <a:pt x="39" y="113"/>
                </a:cubicBezTo>
                <a:cubicBezTo>
                  <a:pt x="57" y="113"/>
                  <a:pt x="57" y="113"/>
                  <a:pt x="57" y="113"/>
                </a:cubicBezTo>
                <a:cubicBezTo>
                  <a:pt x="57" y="78"/>
                  <a:pt x="57" y="78"/>
                  <a:pt x="57" y="78"/>
                </a:cubicBezTo>
                <a:close/>
                <a:moveTo>
                  <a:pt x="139" y="33"/>
                </a:moveTo>
                <a:cubicBezTo>
                  <a:pt x="120" y="33"/>
                  <a:pt x="120" y="33"/>
                  <a:pt x="120" y="33"/>
                </a:cubicBezTo>
                <a:cubicBezTo>
                  <a:pt x="120" y="67"/>
                  <a:pt x="120" y="67"/>
                  <a:pt x="120" y="67"/>
                </a:cubicBezTo>
                <a:cubicBezTo>
                  <a:pt x="139" y="67"/>
                  <a:pt x="139" y="67"/>
                  <a:pt x="139" y="67"/>
                </a:cubicBezTo>
                <a:cubicBezTo>
                  <a:pt x="139" y="33"/>
                  <a:pt x="139" y="33"/>
                  <a:pt x="139" y="33"/>
                </a:cubicBezTo>
                <a:close/>
                <a:moveTo>
                  <a:pt x="84" y="33"/>
                </a:moveTo>
                <a:cubicBezTo>
                  <a:pt x="67" y="33"/>
                  <a:pt x="67" y="33"/>
                  <a:pt x="67" y="33"/>
                </a:cubicBezTo>
                <a:cubicBezTo>
                  <a:pt x="67" y="67"/>
                  <a:pt x="67" y="67"/>
                  <a:pt x="67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4" y="33"/>
                  <a:pt x="84" y="33"/>
                  <a:pt x="84" y="33"/>
                </a:cubicBezTo>
                <a:close/>
                <a:moveTo>
                  <a:pt x="57" y="33"/>
                </a:moveTo>
                <a:cubicBezTo>
                  <a:pt x="39" y="33"/>
                  <a:pt x="39" y="33"/>
                  <a:pt x="39" y="33"/>
                </a:cubicBezTo>
                <a:cubicBezTo>
                  <a:pt x="39" y="67"/>
                  <a:pt x="39" y="67"/>
                  <a:pt x="39" y="67"/>
                </a:cubicBezTo>
                <a:cubicBezTo>
                  <a:pt x="57" y="67"/>
                  <a:pt x="57" y="67"/>
                  <a:pt x="57" y="67"/>
                </a:cubicBezTo>
                <a:cubicBezTo>
                  <a:pt x="57" y="33"/>
                  <a:pt x="57" y="33"/>
                  <a:pt x="57" y="33"/>
                </a:cubicBezTo>
                <a:close/>
                <a:moveTo>
                  <a:pt x="139" y="215"/>
                </a:moveTo>
                <a:cubicBezTo>
                  <a:pt x="120" y="215"/>
                  <a:pt x="120" y="215"/>
                  <a:pt x="120" y="215"/>
                </a:cubicBezTo>
                <a:cubicBezTo>
                  <a:pt x="120" y="249"/>
                  <a:pt x="120" y="249"/>
                  <a:pt x="120" y="249"/>
                </a:cubicBezTo>
                <a:cubicBezTo>
                  <a:pt x="139" y="249"/>
                  <a:pt x="139" y="249"/>
                  <a:pt x="139" y="249"/>
                </a:cubicBezTo>
                <a:cubicBezTo>
                  <a:pt x="139" y="215"/>
                  <a:pt x="139" y="215"/>
                  <a:pt x="139" y="215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9503" tIns="34752" rIns="69503" bIns="34752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 7">
            <a:extLst>
              <a:ext uri="{FF2B5EF4-FFF2-40B4-BE49-F238E27FC236}">
                <a16:creationId xmlns="" xmlns:a16="http://schemas.microsoft.com/office/drawing/2014/main" id="{63845749-9AB5-8B3A-7726-EC8780763144}"/>
              </a:ext>
            </a:extLst>
          </p:cNvPr>
          <p:cNvSpPr>
            <a:spLocks noEditPoints="1"/>
          </p:cNvSpPr>
          <p:nvPr/>
        </p:nvSpPr>
        <p:spPr bwMode="auto">
          <a:xfrm>
            <a:off x="1500166" y="4714884"/>
            <a:ext cx="235423" cy="179387"/>
          </a:xfrm>
          <a:custGeom>
            <a:avLst/>
            <a:gdLst>
              <a:gd name="T0" fmla="*/ 0 w 192"/>
              <a:gd name="T1" fmla="*/ 2147483646 h 136"/>
              <a:gd name="T2" fmla="*/ 0 w 192"/>
              <a:gd name="T3" fmla="*/ 2147483646 h 136"/>
              <a:gd name="T4" fmla="*/ 2147483646 w 192"/>
              <a:gd name="T5" fmla="*/ 2147483646 h 136"/>
              <a:gd name="T6" fmla="*/ 0 w 192"/>
              <a:gd name="T7" fmla="*/ 2147483646 h 136"/>
              <a:gd name="T8" fmla="*/ 2147483646 w 192"/>
              <a:gd name="T9" fmla="*/ 2147483646 h 136"/>
              <a:gd name="T10" fmla="*/ 2147483646 w 192"/>
              <a:gd name="T11" fmla="*/ 2147483646 h 136"/>
              <a:gd name="T12" fmla="*/ 2147483646 w 192"/>
              <a:gd name="T13" fmla="*/ 2147483646 h 136"/>
              <a:gd name="T14" fmla="*/ 2147483646 w 192"/>
              <a:gd name="T15" fmla="*/ 2147483646 h 136"/>
              <a:gd name="T16" fmla="*/ 2147483646 w 192"/>
              <a:gd name="T17" fmla="*/ 0 h 136"/>
              <a:gd name="T18" fmla="*/ 2147483646 w 192"/>
              <a:gd name="T19" fmla="*/ 0 h 136"/>
              <a:gd name="T20" fmla="*/ 0 w 192"/>
              <a:gd name="T21" fmla="*/ 2147483646 h 136"/>
              <a:gd name="T22" fmla="*/ 0 w 192"/>
              <a:gd name="T23" fmla="*/ 2147483646 h 136"/>
              <a:gd name="T24" fmla="*/ 2147483646 w 192"/>
              <a:gd name="T25" fmla="*/ 2147483646 h 136"/>
              <a:gd name="T26" fmla="*/ 2147483646 w 192"/>
              <a:gd name="T27" fmla="*/ 2147483646 h 136"/>
              <a:gd name="T28" fmla="*/ 2147483646 w 192"/>
              <a:gd name="T29" fmla="*/ 2147483646 h 136"/>
              <a:gd name="T30" fmla="*/ 2147483646 w 192"/>
              <a:gd name="T31" fmla="*/ 2147483646 h 136"/>
              <a:gd name="T32" fmla="*/ 2147483646 w 192"/>
              <a:gd name="T33" fmla="*/ 2147483646 h 136"/>
              <a:gd name="T34" fmla="*/ 2147483646 w 192"/>
              <a:gd name="T35" fmla="*/ 0 h 136"/>
              <a:gd name="T36" fmla="*/ 2147483646 w 192"/>
              <a:gd name="T37" fmla="*/ 2147483646 h 136"/>
              <a:gd name="T38" fmla="*/ 2147483646 w 192"/>
              <a:gd name="T39" fmla="*/ 2147483646 h 136"/>
              <a:gd name="T40" fmla="*/ 2147483646 w 192"/>
              <a:gd name="T41" fmla="*/ 2147483646 h 136"/>
              <a:gd name="T42" fmla="*/ 2147483646 w 192"/>
              <a:gd name="T43" fmla="*/ 2147483646 h 136"/>
              <a:gd name="T44" fmla="*/ 0 w 192"/>
              <a:gd name="T45" fmla="*/ 2147483646 h 136"/>
              <a:gd name="T46" fmla="*/ 0 w 192"/>
              <a:gd name="T47" fmla="*/ 2147483646 h 136"/>
              <a:gd name="T48" fmla="*/ 2147483646 w 192"/>
              <a:gd name="T49" fmla="*/ 2147483646 h 136"/>
              <a:gd name="T50" fmla="*/ 2147483646 w 192"/>
              <a:gd name="T51" fmla="*/ 2147483646 h 136"/>
              <a:gd name="T52" fmla="*/ 2147483646 w 192"/>
              <a:gd name="T53" fmla="*/ 2147483646 h 136"/>
              <a:gd name="T54" fmla="*/ 2147483646 w 192"/>
              <a:gd name="T55" fmla="*/ 2147483646 h 136"/>
              <a:gd name="T56" fmla="*/ 2147483646 w 192"/>
              <a:gd name="T57" fmla="*/ 2147483646 h 136"/>
              <a:gd name="T58" fmla="*/ 2147483646 w 192"/>
              <a:gd name="T59" fmla="*/ 2147483646 h 1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92" h="136">
                <a:moveTo>
                  <a:pt x="0" y="24"/>
                </a:moveTo>
                <a:cubicBezTo>
                  <a:pt x="0" y="112"/>
                  <a:pt x="0" y="112"/>
                  <a:pt x="0" y="112"/>
                </a:cubicBezTo>
                <a:cubicBezTo>
                  <a:pt x="44" y="68"/>
                  <a:pt x="44" y="68"/>
                  <a:pt x="44" y="68"/>
                </a:cubicBezTo>
                <a:lnTo>
                  <a:pt x="0" y="24"/>
                </a:lnTo>
                <a:close/>
                <a:moveTo>
                  <a:pt x="192" y="112"/>
                </a:moveTo>
                <a:cubicBezTo>
                  <a:pt x="192" y="24"/>
                  <a:pt x="192" y="24"/>
                  <a:pt x="192" y="24"/>
                </a:cubicBezTo>
                <a:cubicBezTo>
                  <a:pt x="148" y="68"/>
                  <a:pt x="148" y="68"/>
                  <a:pt x="148" y="68"/>
                </a:cubicBezTo>
                <a:lnTo>
                  <a:pt x="192" y="112"/>
                </a:lnTo>
                <a:close/>
                <a:moveTo>
                  <a:pt x="184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10"/>
                  <a:pt x="0" y="10"/>
                  <a:pt x="0" y="10"/>
                </a:cubicBezTo>
                <a:cubicBezTo>
                  <a:pt x="79" y="88"/>
                  <a:pt x="79" y="88"/>
                  <a:pt x="79" y="88"/>
                </a:cubicBezTo>
                <a:cubicBezTo>
                  <a:pt x="83" y="93"/>
                  <a:pt x="89" y="95"/>
                  <a:pt x="96" y="95"/>
                </a:cubicBezTo>
                <a:cubicBezTo>
                  <a:pt x="103" y="95"/>
                  <a:pt x="109" y="93"/>
                  <a:pt x="113" y="88"/>
                </a:cubicBezTo>
                <a:cubicBezTo>
                  <a:pt x="192" y="10"/>
                  <a:pt x="192" y="10"/>
                  <a:pt x="192" y="10"/>
                </a:cubicBezTo>
                <a:cubicBezTo>
                  <a:pt x="192" y="8"/>
                  <a:pt x="192" y="8"/>
                  <a:pt x="192" y="8"/>
                </a:cubicBezTo>
                <a:cubicBezTo>
                  <a:pt x="192" y="4"/>
                  <a:pt x="188" y="0"/>
                  <a:pt x="184" y="0"/>
                </a:cubicBezTo>
                <a:close/>
                <a:moveTo>
                  <a:pt x="123" y="93"/>
                </a:moveTo>
                <a:cubicBezTo>
                  <a:pt x="116" y="100"/>
                  <a:pt x="108" y="105"/>
                  <a:pt x="96" y="105"/>
                </a:cubicBezTo>
                <a:cubicBezTo>
                  <a:pt x="84" y="105"/>
                  <a:pt x="76" y="100"/>
                  <a:pt x="69" y="93"/>
                </a:cubicBezTo>
                <a:cubicBezTo>
                  <a:pt x="51" y="75"/>
                  <a:pt x="51" y="75"/>
                  <a:pt x="51" y="75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32"/>
                  <a:pt x="4" y="136"/>
                  <a:pt x="8" y="136"/>
                </a:cubicBezTo>
                <a:cubicBezTo>
                  <a:pt x="184" y="136"/>
                  <a:pt x="184" y="136"/>
                  <a:pt x="184" y="136"/>
                </a:cubicBezTo>
                <a:cubicBezTo>
                  <a:pt x="188" y="136"/>
                  <a:pt x="192" y="132"/>
                  <a:pt x="192" y="128"/>
                </a:cubicBezTo>
                <a:cubicBezTo>
                  <a:pt x="192" y="126"/>
                  <a:pt x="192" y="126"/>
                  <a:pt x="192" y="126"/>
                </a:cubicBezTo>
                <a:cubicBezTo>
                  <a:pt x="141" y="75"/>
                  <a:pt x="141" y="75"/>
                  <a:pt x="141" y="75"/>
                </a:cubicBezTo>
                <a:lnTo>
                  <a:pt x="123" y="9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9503" tIns="34752" rIns="69503" bIns="34752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E16F980C-B91F-1940-AB03-7FCC72793E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8662" y="5429264"/>
            <a:ext cx="339963" cy="453284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C47F32A7-9C1B-4DFA-DC2F-1A50F3704A7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9454" y="2071678"/>
            <a:ext cx="1571636" cy="161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786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07C6E50D-4CE4-4B50-86D4-0E11FB59A45A}"/>
              </a:ext>
            </a:extLst>
          </p:cNvPr>
          <p:cNvSpPr/>
          <p:nvPr/>
        </p:nvSpPr>
        <p:spPr>
          <a:xfrm>
            <a:off x="543385" y="282349"/>
            <a:ext cx="95610" cy="1320320"/>
          </a:xfrm>
          <a:prstGeom prst="rect">
            <a:avLst/>
          </a:prstGeom>
          <a:solidFill>
            <a:srgbClr val="5F4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44"/>
            <a:endParaRPr lang="ru-RU" sz="2395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A0AD76E-1839-469B-B5D3-A3918A96C599}"/>
              </a:ext>
            </a:extLst>
          </p:cNvPr>
          <p:cNvSpPr txBox="1"/>
          <p:nvPr/>
        </p:nvSpPr>
        <p:spPr>
          <a:xfrm>
            <a:off x="686485" y="849847"/>
            <a:ext cx="5540336" cy="89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b="1" spc="-65" dirty="0">
              <a:solidFill>
                <a:srgbClr val="5F4643"/>
              </a:solidFill>
              <a:latin typeface="Century Gothic" panose="020B0502020202020204" pitchFamily="34" charset="0"/>
              <a:cs typeface="Trebuchet MS"/>
            </a:endParaRPr>
          </a:p>
          <a:p>
            <a:r>
              <a:rPr lang="ru-RU" b="1" dirty="0" smtClean="0">
                <a:solidFill>
                  <a:srgbClr val="5D4642"/>
                </a:solidFill>
              </a:rPr>
              <a:t>Перезапуск Инвестиционной программы </a:t>
            </a:r>
            <a:r>
              <a:rPr lang="ru-RU" b="1" dirty="0">
                <a:solidFill>
                  <a:srgbClr val="5D4642"/>
                </a:solidFill>
              </a:rPr>
              <a:t>льготного кредитования субъектов МСП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664028" y="348341"/>
            <a:ext cx="4572000" cy="7817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5D4642"/>
                </a:solidFill>
                <a:latin typeface="Century Gothic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Федеральные  </a:t>
            </a:r>
            <a:endParaRPr lang="ru-RU" sz="2800" b="1" dirty="0">
              <a:solidFill>
                <a:srgbClr val="5D4642"/>
              </a:solidFill>
              <a:latin typeface="Century Gothic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800" b="1" dirty="0">
                <a:solidFill>
                  <a:srgbClr val="5D4642"/>
                </a:solidFill>
                <a:latin typeface="Century Gothic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меры поддержки</a:t>
            </a:r>
            <a:endParaRPr lang="en-US" sz="2800" dirty="0">
              <a:solidFill>
                <a:srgbClr val="5D4642"/>
              </a:solidFill>
              <a:latin typeface="Century Gothic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AutoShape 2" descr="https://moneyandyou.ru/wp-content/uploads/2017/08/6456598f0f0b7337cf17b2f133042775.pn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Номер слайда 57">
            <a:extLst>
              <a:ext uri="{FF2B5EF4-FFF2-40B4-BE49-F238E27FC236}">
                <a16:creationId xmlns="" xmlns:a16="http://schemas.microsoft.com/office/drawing/2014/main" id="{00B1700E-FC68-4866-8122-F76454572511}"/>
              </a:ext>
            </a:extLst>
          </p:cNvPr>
          <p:cNvSpPr txBox="1">
            <a:spLocks/>
          </p:cNvSpPr>
          <p:nvPr/>
        </p:nvSpPr>
        <p:spPr>
          <a:xfrm>
            <a:off x="6975711" y="6315367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F15528-21DE-4FAA-801E-634DDDAF4B2B}" type="slidenum">
              <a:rPr lang="ru-RU" sz="1600" smtClean="0">
                <a:solidFill>
                  <a:srgbClr val="614C41"/>
                </a:solidFill>
              </a:rPr>
              <a:pPr algn="r"/>
              <a:t>14</a:t>
            </a:fld>
            <a:endParaRPr lang="ru-RU" sz="1600" dirty="0">
              <a:solidFill>
                <a:srgbClr val="614C41"/>
              </a:solidFill>
            </a:endParaRPr>
          </a:p>
        </p:txBody>
      </p:sp>
      <p:sp>
        <p:nvSpPr>
          <p:cNvPr id="4" name="Прямоугольник 55">
            <a:extLst>
              <a:ext uri="{FF2B5EF4-FFF2-40B4-BE49-F238E27FC236}">
                <a16:creationId xmlns="" xmlns:a16="http://schemas.microsoft.com/office/drawing/2014/main" id="{8D739916-DB24-226E-3626-77F123248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823" y="1938385"/>
            <a:ext cx="20288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b="1" spc="-114" dirty="0" smtClean="0">
                <a:solidFill>
                  <a:srgbClr val="5F4643"/>
                </a:solidFill>
                <a:latin typeface="Century Gothic" panose="020B0502020202020204" pitchFamily="34" charset="0"/>
                <a:ea typeface="+mj-ea"/>
              </a:rPr>
              <a:t>НОВЫЕ</a:t>
            </a:r>
            <a:r>
              <a:rPr lang="ru-RU" altLang="ru-RU" b="1" dirty="0" smtClean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spc="-114" dirty="0">
                <a:solidFill>
                  <a:srgbClr val="5F4643"/>
                </a:solidFill>
                <a:latin typeface="Century Gothic" panose="020B0502020202020204" pitchFamily="34" charset="0"/>
                <a:ea typeface="+mj-ea"/>
              </a:rPr>
              <a:t>УСЛОВИЯ: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8380D90A-A8EA-9374-1F52-290A01F53C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9605878"/>
              </p:ext>
            </p:extLst>
          </p:nvPr>
        </p:nvGraphicFramePr>
        <p:xfrm>
          <a:off x="337505" y="2564563"/>
          <a:ext cx="4384198" cy="1099597"/>
        </p:xfrm>
        <a:graphic>
          <a:graphicData uri="http://schemas.openxmlformats.org/drawingml/2006/table">
            <a:tbl>
              <a:tblPr/>
              <a:tblGrid>
                <a:gridCol w="12209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6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554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6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4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2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itchFamily="18" charset="0"/>
                        </a:rPr>
                        <a:t>Сумма</a:t>
                      </a:r>
                    </a:p>
                  </a:txBody>
                  <a:tcPr marL="68568" marR="68568" marT="40430" marB="40430" anchor="ctr" horzOverflow="overflow">
                    <a:lnL>
                      <a:noFill/>
                    </a:lnL>
                    <a:lnR w="12700" cap="flat" cmpd="sng" algn="ctr">
                      <a:solidFill>
                        <a:srgbClr val="6241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6241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6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4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2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itchFamily="18" charset="0"/>
                        </a:rPr>
                        <a:t>25 </a:t>
                      </a:r>
                      <a:r>
                        <a:rPr kumimoji="0" lang="ru-RU" alt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itchFamily="18" charset="0"/>
                        </a:rPr>
                        <a:t>млн</a:t>
                      </a: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alt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itchFamily="18" charset="0"/>
                        </a:rPr>
                        <a:t>руб.</a:t>
                      </a: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itchFamily="18" charset="0"/>
                        </a:rPr>
                        <a:t>до</a:t>
                      </a: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cs typeface="Times New Roman" pitchFamily="18" charset="0"/>
                        </a:rPr>
                        <a:t> 2 </a:t>
                      </a:r>
                      <a:r>
                        <a:rPr kumimoji="0" lang="ru-RU" alt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itchFamily="18" charset="0"/>
                        </a:rPr>
                        <a:t>млрд. </a:t>
                      </a:r>
                      <a:r>
                        <a:rPr kumimoji="0" lang="ru-RU" alt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itchFamily="18" charset="0"/>
                        </a:rPr>
                        <a:t>руб. </a:t>
                      </a:r>
                    </a:p>
                  </a:txBody>
                  <a:tcPr marL="68568" marR="68568" marT="40430" marB="40430" anchor="ctr" horzOverflow="overflow">
                    <a:lnL w="12700" cap="flat" cmpd="sng" algn="ctr">
                      <a:solidFill>
                        <a:srgbClr val="6241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6241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40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6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4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2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cs typeface="Times New Roman" pitchFamily="18" charset="0"/>
                        </a:rPr>
                        <a:t>Льготная ставка 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62412F"/>
                        </a:solidFill>
                        <a:effectLst/>
                        <a:latin typeface="Century Gothic" panose="020B0502020202020204" pitchFamily="34" charset="0"/>
                        <a:cs typeface="Times New Roman" pitchFamily="18" charset="0"/>
                      </a:endParaRPr>
                    </a:p>
                  </a:txBody>
                  <a:tcPr marL="68568" marR="68568" marT="40430" marB="40430" anchor="ctr" horzOverflow="overflow">
                    <a:lnL>
                      <a:noFill/>
                    </a:lnL>
                    <a:lnR w="12700" cap="flat" cmpd="sng" algn="ctr">
                      <a:solidFill>
                        <a:srgbClr val="6241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241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241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6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4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2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92000"/>
                        <a:buFont typeface="Wingdings 2" pitchFamily="18" charset="2"/>
                        <a:defRPr sz="1000">
                          <a:solidFill>
                            <a:schemeClr val="tx2"/>
                          </a:solidFill>
                          <a:latin typeface="Gill Sans MT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cs typeface="Times New Roman" pitchFamily="18" charset="0"/>
                        </a:rPr>
                        <a:t>12,5% годовых (ключевая ставка  минус 3,5%)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2412F"/>
                          </a:solidFill>
                          <a:effectLst/>
                          <a:latin typeface="Century Gothic" panose="020B0502020202020204" pitchFamily="34" charset="0"/>
                          <a:cs typeface="Times New Roman" pitchFamily="18" charset="0"/>
                        </a:rPr>
                        <a:t>При снижении ключевой ставки ниже 12% - уменьшение ставки на 2,5%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2412F"/>
                        </a:solidFill>
                        <a:effectLst/>
                        <a:latin typeface="Century Gothic" panose="020B0502020202020204" pitchFamily="34" charset="0"/>
                        <a:cs typeface="Times New Roman" pitchFamily="18" charset="0"/>
                      </a:endParaRPr>
                    </a:p>
                  </a:txBody>
                  <a:tcPr marL="68568" marR="68568" marT="40430" marB="40430" anchor="ctr" horzOverflow="overflow">
                    <a:lnL w="12700" cap="flat" cmpd="sng" algn="ctr">
                      <a:solidFill>
                        <a:srgbClr val="6241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241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241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Прямоугольник 27">
            <a:extLst>
              <a:ext uri="{FF2B5EF4-FFF2-40B4-BE49-F238E27FC236}">
                <a16:creationId xmlns="" xmlns:a16="http://schemas.microsoft.com/office/drawing/2014/main" id="{9895C73A-C789-1ED3-E32C-EB4E5F8AB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79" y="4131088"/>
            <a:ext cx="2120525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Times New Roman" pitchFamily="18" charset="0"/>
              </a:rPr>
              <a:t>Цели кредитования:</a:t>
            </a:r>
            <a:endParaRPr lang="ru-RU" altLang="ru-RU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="" xmlns:a16="http://schemas.microsoft.com/office/drawing/2014/main" id="{77A2B452-572C-3CF8-942A-C99659232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247" y="2599203"/>
            <a:ext cx="375110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3000"/>
              <a:buNone/>
            </a:pPr>
            <a:r>
              <a:rPr lang="ru-RU" altLang="ru-RU" sz="1200" b="1" dirty="0" smtClean="0">
                <a:solidFill>
                  <a:srgbClr val="62412F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Ознакомиться </a:t>
            </a:r>
            <a:r>
              <a:rPr lang="ru-RU" altLang="ru-RU" sz="1200" b="1" dirty="0">
                <a:solidFill>
                  <a:srgbClr val="62412F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полными условиями программы </a:t>
            </a:r>
            <a:r>
              <a:rPr lang="ru-RU" altLang="ru-RU" sz="1200" b="1" dirty="0" smtClean="0">
                <a:solidFill>
                  <a:srgbClr val="62412F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3000"/>
              <a:buNone/>
            </a:pPr>
            <a:r>
              <a:rPr lang="ru-RU" altLang="ru-RU" sz="1200" b="1" dirty="0" smtClean="0">
                <a:solidFill>
                  <a:srgbClr val="62412F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сайте </a:t>
            </a:r>
            <a:r>
              <a:rPr lang="ru-RU" sz="1200" b="1" dirty="0">
                <a:solidFill>
                  <a:srgbClr val="62412F"/>
                </a:solidFill>
                <a:latin typeface="Century Gothic" pitchFamily="34" charset="0"/>
              </a:rPr>
              <a:t>Министерства экономического развития </a:t>
            </a:r>
            <a:r>
              <a:rPr lang="ru-RU" sz="1200" b="1" dirty="0" smtClean="0">
                <a:solidFill>
                  <a:srgbClr val="62412F"/>
                </a:solidFill>
                <a:latin typeface="Century Gothic" pitchFamily="34" charset="0"/>
              </a:rPr>
              <a:t>РФ</a:t>
            </a:r>
            <a:r>
              <a:rPr lang="ru-RU" sz="1200" b="1" dirty="0" smtClean="0">
                <a:solidFill>
                  <a:srgbClr val="62412F"/>
                </a:solidFill>
              </a:rPr>
              <a:t>: </a:t>
            </a:r>
            <a:r>
              <a:rPr lang="ru-RU" sz="1200" dirty="0" smtClean="0">
                <a:hlinkClick r:id="rId2"/>
              </a:rPr>
              <a:t>https</a:t>
            </a:r>
            <a:r>
              <a:rPr lang="ru-RU" sz="1200" dirty="0">
                <a:hlinkClick r:id="rId2"/>
              </a:rPr>
              <a:t>://economy.gov.ru/</a:t>
            </a:r>
            <a:r>
              <a:rPr lang="ru-RU" sz="1200" dirty="0"/>
              <a:t>. </a:t>
            </a:r>
            <a:endParaRPr lang="ru-RU" sz="1200" dirty="0" smtClean="0"/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3000"/>
              <a:buFont typeface="Gill Sans MT" panose="020B0502020104020203" pitchFamily="34" charset="0"/>
              <a:buAutoNum type="arabicPeriod"/>
            </a:pPr>
            <a:endParaRPr lang="ru-RU" altLang="ru-RU" sz="1200" b="1" dirty="0">
              <a:solidFill>
                <a:srgbClr val="62412F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65">
            <a:extLst>
              <a:ext uri="{FF2B5EF4-FFF2-40B4-BE49-F238E27FC236}">
                <a16:creationId xmlns="" xmlns:a16="http://schemas.microsoft.com/office/drawing/2014/main" id="{277F4105-FC2D-11DE-0B3C-353B4A7DB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329" y="1935929"/>
            <a:ext cx="34527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b="1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КАК ПОЛУЧИТЬ ПОДДЕРЖУ:</a:t>
            </a:r>
          </a:p>
        </p:txBody>
      </p:sp>
      <p:pic>
        <p:nvPicPr>
          <p:cNvPr id="14" name="Picture 42" descr="C:\Users\Home_PC\Downloads\conditions.png">
            <a:extLst>
              <a:ext uri="{FF2B5EF4-FFF2-40B4-BE49-F238E27FC236}">
                <a16:creationId xmlns="" xmlns:a16="http://schemas.microsoft.com/office/drawing/2014/main" id="{20B7AF14-F46E-1D71-76AC-93A50E334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2571" y="1874453"/>
            <a:ext cx="427031" cy="569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1" descr="C:\Users\Home_PC\Downloads\terms-and-conditions (4).png">
            <a:extLst>
              <a:ext uri="{FF2B5EF4-FFF2-40B4-BE49-F238E27FC236}">
                <a16:creationId xmlns="" xmlns:a16="http://schemas.microsoft.com/office/drawing/2014/main" id="{E22B5B4E-B82F-DCF1-B4C4-D5FB97215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048" y="1784009"/>
            <a:ext cx="427031" cy="569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93469" y="4888376"/>
            <a:ext cx="201794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ru-RU" sz="1200" b="1" dirty="0" smtClean="0">
                <a:solidFill>
                  <a:srgbClr val="62412F"/>
                </a:solidFill>
                <a:latin typeface="Century Gothic" panose="020B0502020202020204" pitchFamily="34" charset="0"/>
              </a:rPr>
              <a:t>Инвестиционные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897654" y="5351446"/>
            <a:ext cx="2404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itchFamily="18" charset="0"/>
              </a:rPr>
              <a:t>Пополнение оборотных средств</a:t>
            </a:r>
          </a:p>
        </p:txBody>
      </p:sp>
      <p:sp>
        <p:nvSpPr>
          <p:cNvPr id="37" name="Нашивка 36"/>
          <p:cNvSpPr/>
          <p:nvPr/>
        </p:nvSpPr>
        <p:spPr>
          <a:xfrm rot="5400000">
            <a:off x="582940" y="4915412"/>
            <a:ext cx="171811" cy="232858"/>
          </a:xfrm>
          <a:prstGeom prst="chevron">
            <a:avLst>
              <a:gd name="adj" fmla="val 707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62412F"/>
                </a:solidFill>
              </a:ln>
              <a:solidFill>
                <a:srgbClr val="62412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199" y="4002858"/>
            <a:ext cx="426758" cy="569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Нашивка 23"/>
          <p:cNvSpPr/>
          <p:nvPr/>
        </p:nvSpPr>
        <p:spPr>
          <a:xfrm rot="5400000">
            <a:off x="582940" y="5398468"/>
            <a:ext cx="171811" cy="232858"/>
          </a:xfrm>
          <a:prstGeom prst="chevron">
            <a:avLst>
              <a:gd name="adj" fmla="val 707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62412F"/>
                </a:solidFill>
              </a:ln>
              <a:solidFill>
                <a:srgbClr val="62412F"/>
              </a:solidFill>
            </a:endParaRPr>
          </a:p>
        </p:txBody>
      </p:sp>
      <p:sp>
        <p:nvSpPr>
          <p:cNvPr id="20" name="Прямоугольник 27">
            <a:extLst>
              <a:ext uri="{FF2B5EF4-FFF2-40B4-BE49-F238E27FC236}">
                <a16:creationId xmlns="" xmlns:a16="http://schemas.microsoft.com/office/drawing/2014/main" id="{9895C73A-C789-1ED3-E32C-EB4E5F8AB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5383" y="4135872"/>
            <a:ext cx="304355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Times New Roman" pitchFamily="18" charset="0"/>
              </a:rPr>
              <a:t>Отраслевые направления:</a:t>
            </a:r>
            <a:endParaRPr lang="ru-RU" altLang="ru-RU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16D22C56-0991-44F0-9910-07E1F9CCF5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5059742" y="3985114"/>
            <a:ext cx="414333" cy="5524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3438" y="4857760"/>
            <a:ext cx="425789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62412F"/>
                </a:solidFill>
                <a:latin typeface="Century Gothic" panose="020B0502020202020204" pitchFamily="34" charset="0"/>
              </a:rPr>
              <a:t>туризм;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62412F"/>
                </a:solidFill>
                <a:latin typeface="Century Gothic" panose="020B0502020202020204" pitchFamily="34" charset="0"/>
              </a:rPr>
              <a:t>производство;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62412F"/>
                </a:solidFill>
                <a:latin typeface="Century Gothic" panose="020B0502020202020204" pitchFamily="34" charset="0"/>
              </a:rPr>
              <a:t>логистика;</a:t>
            </a:r>
          </a:p>
          <a:p>
            <a:pPr marL="285750" indent="-285750">
              <a:buFontTx/>
              <a:buChar char="-"/>
            </a:pPr>
            <a:r>
              <a:rPr lang="en-US" sz="1400" dirty="0" smtClean="0">
                <a:solidFill>
                  <a:srgbClr val="62412F"/>
                </a:solidFill>
                <a:latin typeface="Century Gothic" panose="020B0502020202020204" pitchFamily="34" charset="0"/>
              </a:rPr>
              <a:t>IT</a:t>
            </a:r>
            <a:r>
              <a:rPr lang="ru-RU" sz="1400" dirty="0" smtClean="0">
                <a:solidFill>
                  <a:srgbClr val="62412F"/>
                </a:solidFill>
                <a:latin typeface="Century Gothic" panose="020B0502020202020204" pitchFamily="34" charset="0"/>
              </a:rPr>
              <a:t> и научно-технологическая деятельность;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62412F"/>
                </a:solidFill>
                <a:latin typeface="Century Gothic" panose="020B0502020202020204" pitchFamily="34" charset="0"/>
              </a:rPr>
              <a:t>креативные индустрии;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62412F"/>
                </a:solidFill>
                <a:latin typeface="Century Gothic" panose="020B0502020202020204" pitchFamily="34" charset="0"/>
              </a:rPr>
              <a:t>малые технологические компании.</a:t>
            </a:r>
          </a:p>
        </p:txBody>
      </p:sp>
      <p:pic>
        <p:nvPicPr>
          <p:cNvPr id="23" name="Рисунок 22" descr="qr-code банк мсп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3702" y="357166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599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6500858" cy="72547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663300"/>
                </a:solidFill>
              </a:rPr>
              <a:t>Программа льготного кредитования субъектов МСП </a:t>
            </a:r>
            <a:r>
              <a:rPr lang="ru-RU" sz="2800" b="1" dirty="0" smtClean="0">
                <a:solidFill>
                  <a:srgbClr val="663300"/>
                </a:solidFill>
              </a:rPr>
              <a:t>Программа </a:t>
            </a:r>
            <a:r>
              <a:rPr lang="ru-RU" sz="2800" b="1" dirty="0">
                <a:solidFill>
                  <a:srgbClr val="663300"/>
                </a:solidFill>
              </a:rPr>
              <a:t>1764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3108" y="1142985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663300"/>
                </a:solidFill>
              </a:rPr>
              <a:t>ключевая ставка ЦБ РФ + не более 2,75 </a:t>
            </a:r>
            <a:r>
              <a:rPr lang="ru-RU" b="1" u="sng" dirty="0" smtClean="0">
                <a:solidFill>
                  <a:srgbClr val="663300"/>
                </a:solidFill>
              </a:rPr>
              <a:t>%</a:t>
            </a:r>
            <a:endParaRPr lang="ru-RU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642910" y="1500174"/>
            <a:ext cx="71438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Приоритетные отрасли: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663300"/>
                </a:solidFill>
              </a:rPr>
              <a:t>розничная </a:t>
            </a:r>
            <a:r>
              <a:rPr lang="ru-RU" dirty="0">
                <a:solidFill>
                  <a:srgbClr val="663300"/>
                </a:solidFill>
              </a:rPr>
              <a:t>и оптовая </a:t>
            </a:r>
            <a:r>
              <a:rPr lang="ru-RU" dirty="0" smtClean="0">
                <a:solidFill>
                  <a:srgbClr val="663300"/>
                </a:solidFill>
              </a:rPr>
              <a:t>торговля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663300"/>
                </a:solidFill>
              </a:rPr>
              <a:t> </a:t>
            </a:r>
            <a:r>
              <a:rPr lang="ru-RU" dirty="0">
                <a:solidFill>
                  <a:srgbClr val="663300"/>
                </a:solidFill>
              </a:rPr>
              <a:t>сельское </a:t>
            </a:r>
            <a:r>
              <a:rPr lang="ru-RU" dirty="0" smtClean="0">
                <a:solidFill>
                  <a:srgbClr val="663300"/>
                </a:solidFill>
              </a:rPr>
              <a:t>хозяйство</a:t>
            </a:r>
            <a:br>
              <a:rPr lang="ru-RU" dirty="0" smtClean="0">
                <a:solidFill>
                  <a:srgbClr val="663300"/>
                </a:solidFill>
              </a:rPr>
            </a:br>
            <a:r>
              <a:rPr lang="ru-RU" dirty="0" smtClean="0">
                <a:solidFill>
                  <a:srgbClr val="663300"/>
                </a:solidFill>
              </a:rPr>
              <a:t>- </a:t>
            </a:r>
            <a:r>
              <a:rPr lang="ru-RU" dirty="0">
                <a:solidFill>
                  <a:srgbClr val="663300"/>
                </a:solidFill>
              </a:rPr>
              <a:t>внутренний </a:t>
            </a:r>
            <a:r>
              <a:rPr lang="ru-RU" dirty="0" smtClean="0">
                <a:solidFill>
                  <a:srgbClr val="663300"/>
                </a:solidFill>
              </a:rPr>
              <a:t>туризм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663300"/>
                </a:solidFill>
              </a:rPr>
              <a:t> </a:t>
            </a:r>
            <a:r>
              <a:rPr lang="ru-RU" dirty="0">
                <a:solidFill>
                  <a:srgbClr val="663300"/>
                </a:solidFill>
              </a:rPr>
              <a:t>наука и </a:t>
            </a:r>
            <a:r>
              <a:rPr lang="ru-RU" dirty="0" smtClean="0">
                <a:solidFill>
                  <a:srgbClr val="663300"/>
                </a:solidFill>
              </a:rPr>
              <a:t>техника</a:t>
            </a:r>
            <a:br>
              <a:rPr lang="ru-RU" dirty="0" smtClean="0">
                <a:solidFill>
                  <a:srgbClr val="663300"/>
                </a:solidFill>
              </a:rPr>
            </a:br>
            <a:r>
              <a:rPr lang="ru-RU" dirty="0" smtClean="0">
                <a:solidFill>
                  <a:srgbClr val="663300"/>
                </a:solidFill>
              </a:rPr>
              <a:t>- здравоохранение и образование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663300"/>
                </a:solidFill>
              </a:rPr>
              <a:t>обрабатывающая промышленность</a:t>
            </a:r>
            <a:br>
              <a:rPr lang="ru-RU" dirty="0" smtClean="0">
                <a:solidFill>
                  <a:srgbClr val="663300"/>
                </a:solidFill>
              </a:rPr>
            </a:br>
            <a:r>
              <a:rPr lang="ru-RU" dirty="0" smtClean="0">
                <a:solidFill>
                  <a:srgbClr val="663300"/>
                </a:solidFill>
              </a:rPr>
              <a:t>- </a:t>
            </a:r>
            <a:r>
              <a:rPr lang="ru-RU" dirty="0">
                <a:solidFill>
                  <a:srgbClr val="663300"/>
                </a:solidFill>
              </a:rPr>
              <a:t>ресторанный бизнес, бытовые </a:t>
            </a:r>
            <a:r>
              <a:rPr lang="ru-RU" dirty="0" smtClean="0">
                <a:solidFill>
                  <a:srgbClr val="663300"/>
                </a:solidFill>
              </a:rPr>
              <a:t>услуги</a:t>
            </a:r>
            <a:endParaRPr lang="ru-RU" dirty="0">
              <a:solidFill>
                <a:srgbClr val="6633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4286256"/>
            <a:ext cx="8429684" cy="2062103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r>
              <a:rPr lang="ru-RU" sz="1600" b="1" dirty="0" smtClean="0">
                <a:solidFill>
                  <a:srgbClr val="663300"/>
                </a:solidFill>
              </a:rPr>
              <a:t>АО "АБ "РОССИЯ«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АО "АЛЬФА-БАНК«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АО "МСП БАНК« 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 АО "</a:t>
            </a:r>
            <a:r>
              <a:rPr lang="ru-RU" sz="1600" b="1" dirty="0" err="1" smtClean="0">
                <a:solidFill>
                  <a:srgbClr val="663300"/>
                </a:solidFill>
              </a:rPr>
              <a:t>Райффайзенбанк</a:t>
            </a:r>
            <a:r>
              <a:rPr lang="ru-RU" sz="1600" b="1" dirty="0" smtClean="0">
                <a:solidFill>
                  <a:srgbClr val="663300"/>
                </a:solidFill>
              </a:rPr>
              <a:t>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АО "РОССЕЛЬХОЗБАНК«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АО "САРОВБИЗНЕСБАНК«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АО БАНК "НАЦИОНАЛЬНЫЙ СТАНДАРТ«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АО КИБ "ЕВРОАЛЬЯНС«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БАНК ВТБ (ПАО)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БАНК ГПБ (АО)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БАНК ДОМ.РФ, АО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БАНК САНКТ-ПЕТЕРБУРГ, ПАО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ООО КБ "</a:t>
            </a:r>
            <a:r>
              <a:rPr lang="ru-RU" sz="1600" b="1" dirty="0" err="1" smtClean="0">
                <a:solidFill>
                  <a:srgbClr val="663300"/>
                </a:solidFill>
              </a:rPr>
              <a:t>Газтрансбанк</a:t>
            </a:r>
            <a:r>
              <a:rPr lang="ru-RU" sz="1600" b="1" dirty="0" smtClean="0">
                <a:solidFill>
                  <a:srgbClr val="663300"/>
                </a:solidFill>
              </a:rPr>
              <a:t>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ПАО "АК БАРС" БАНК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ПАО "МОСКОВСКИЙ КРЕДИТНЫЙ БАНК«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ПАО "МТС-БАНК«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ПАО "НБД-БАНК«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ПАО "ПРОМСВЯЗЬБАНК«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ПАО "СОВКОМБАНК«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ПАО БАНК ЗЕНИТ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ПАО РОСБАНК</a:t>
            </a:r>
          </a:p>
          <a:p>
            <a:r>
              <a:rPr lang="ru-RU" sz="1600" b="1" dirty="0" smtClean="0">
                <a:solidFill>
                  <a:srgbClr val="663300"/>
                </a:solidFill>
              </a:rPr>
              <a:t>ПАО СБЕРБАНК </a:t>
            </a:r>
            <a:endParaRPr lang="ru-RU" sz="1600" b="1" dirty="0">
              <a:solidFill>
                <a:srgbClr val="6633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85918" y="3929066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96 банков участников программы</a:t>
            </a:r>
            <a:endParaRPr lang="ru-RU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07C6E50D-4CE4-4B50-86D4-0E11FB59A45A}"/>
              </a:ext>
            </a:extLst>
          </p:cNvPr>
          <p:cNvSpPr/>
          <p:nvPr/>
        </p:nvSpPr>
        <p:spPr>
          <a:xfrm>
            <a:off x="642910" y="214290"/>
            <a:ext cx="71438" cy="1143008"/>
          </a:xfrm>
          <a:prstGeom prst="rect">
            <a:avLst/>
          </a:prstGeom>
          <a:solidFill>
            <a:srgbClr val="5F4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44"/>
            <a:endParaRPr lang="ru-RU" sz="2395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Рисунок 10" descr="Минэконом развит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6644" y="285728"/>
            <a:ext cx="1545918" cy="709137"/>
          </a:xfrm>
          <a:prstGeom prst="roundRect">
            <a:avLst/>
          </a:prstGeom>
        </p:spPr>
      </p:pic>
      <p:pic>
        <p:nvPicPr>
          <p:cNvPr id="13" name="Рисунок 12" descr="qr-code Vby'rj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1857364"/>
            <a:ext cx="1652586" cy="1652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92869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663300"/>
                </a:solidFill>
              </a:rPr>
              <a:t>Кредиты по Программе 1764 можно взять на конкретные цели: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23" y="1071547"/>
          <a:ext cx="8644057" cy="5235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3663"/>
                <a:gridCol w="1186924"/>
                <a:gridCol w="940510"/>
                <a:gridCol w="985448"/>
                <a:gridCol w="976132"/>
                <a:gridCol w="766961"/>
                <a:gridCol w="974419"/>
              </a:tblGrid>
              <a:tr h="92469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Цели</a:t>
                      </a:r>
                      <a:endParaRPr lang="ru-RU" sz="1400" dirty="0"/>
                    </a:p>
                  </a:txBody>
                  <a:tcPr>
                    <a:solidFill>
                      <a:srgbClr val="99663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Срок</a:t>
                      </a:r>
                      <a:endParaRPr lang="ru-RU" sz="1400" dirty="0"/>
                    </a:p>
                  </a:txBody>
                  <a:tcPr>
                    <a:solidFill>
                      <a:srgbClr val="99663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Лимит микро предприятиям</a:t>
                      </a:r>
                    </a:p>
                  </a:txBody>
                  <a:tcPr>
                    <a:solidFill>
                      <a:srgbClr val="99663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Лимит малое предприятие</a:t>
                      </a:r>
                      <a:endParaRPr lang="ru-RU" sz="1400" dirty="0"/>
                    </a:p>
                  </a:txBody>
                  <a:tcPr>
                    <a:solidFill>
                      <a:srgbClr val="99663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Лимит среднее предприятие</a:t>
                      </a:r>
                      <a:endParaRPr lang="ru-RU" sz="1400" dirty="0"/>
                    </a:p>
                  </a:txBody>
                  <a:tcPr>
                    <a:solidFill>
                      <a:srgbClr val="99663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Лимит самозанятые</a:t>
                      </a:r>
                      <a:endParaRPr lang="ru-RU" sz="1400" dirty="0"/>
                    </a:p>
                  </a:txBody>
                  <a:tcPr>
                    <a:solidFill>
                      <a:srgbClr val="99663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Ставка</a:t>
                      </a:r>
                      <a:endParaRPr lang="ru-RU" sz="1400" dirty="0"/>
                    </a:p>
                  </a:txBody>
                  <a:tcPr>
                    <a:solidFill>
                      <a:srgbClr val="996633">
                        <a:alpha val="90000"/>
                      </a:srgbClr>
                    </a:solidFill>
                  </a:tcPr>
                </a:tc>
              </a:tr>
              <a:tr h="1700254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На инвестиционные цели- </a:t>
                      </a:r>
                      <a:r>
                        <a:rPr lang="ru-RU" sz="1200" dirty="0" smtClean="0"/>
                        <a:t>приобретение</a:t>
                      </a:r>
                      <a:r>
                        <a:rPr lang="ru-RU" sz="1200" baseline="0" dirty="0" smtClean="0"/>
                        <a:t> и (или)  создание (сооружение, изготовление, достройку, дооборудование, реконструкцию, модернизацию и тех.перевооружение) основных средств и объектов капитального строительства, в т.ч. Выполнение инженерных изысканий, подготовку проектной документации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 10 лет / субсидия в теч.5 лет)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От 500 тыс.руб. до 200 млн.руб.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От 500 тыс.руб. до 500 млн.руб.</a:t>
                      </a:r>
                    </a:p>
                    <a:p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От 500 тыс.руб. до 2 млрд.руб.</a:t>
                      </a:r>
                    </a:p>
                    <a:p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КС*+2,75п.п.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</a:tr>
              <a:tr h="1163332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На оборотные цели- </a:t>
                      </a:r>
                      <a:r>
                        <a:rPr lang="ru-RU" sz="1200" dirty="0" smtClean="0"/>
                        <a:t>пополнение оборотных активов, а так же на оплату таможенных платежей, налогов (НДФЛ, НДС), </a:t>
                      </a:r>
                      <a:r>
                        <a:rPr lang="ru-RU" sz="1200" dirty="0" err="1" smtClean="0"/>
                        <a:t>страх.взносов</a:t>
                      </a:r>
                      <a:r>
                        <a:rPr lang="ru-RU" sz="1200" dirty="0" smtClean="0"/>
                        <a:t>, зарплаты, отчисления в ФОТ за счет средств кредита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  3-х</a:t>
                      </a:r>
                      <a:r>
                        <a:rPr lang="ru-RU" sz="1200" baseline="0" dirty="0" smtClean="0"/>
                        <a:t> лет/субсидия в теч.1 года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От 500 тыс.руб. до 200 млн.руб.</a:t>
                      </a:r>
                    </a:p>
                    <a:p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От 500 тыс.руб. до 500 млн.руб.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От 500 тыс.руб. до 500 млн.руб.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КС+2,75п.п.</a:t>
                      </a:r>
                    </a:p>
                    <a:p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</a:tr>
              <a:tr h="447435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На развитие предпринимательской деятельности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 3х лет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 10 млн.руб.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 10 млн.руб.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КС+3,5п.п.</a:t>
                      </a:r>
                    </a:p>
                    <a:p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</a:tr>
              <a:tr h="907815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На рефинансирование</a:t>
                      </a:r>
                      <a:endParaRPr lang="ru-RU" sz="1200" b="1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 10 лет и не более срока рефинансируемого кредита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От 500 тыс.руб. до 2 млрд.руб.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От 500 тыс.руб. до 2 млрд.руб.</a:t>
                      </a:r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От 500 тыс.руб. до 2 млрд.руб.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КС+2,75п.п.</a:t>
                      </a:r>
                      <a:endParaRPr lang="ru-RU" sz="1200" dirty="0"/>
                    </a:p>
                  </a:txBody>
                  <a:tcPr>
                    <a:solidFill>
                      <a:srgbClr val="996633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42910" y="6357958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*КС- ключевая ставка Банка России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274638"/>
            <a:ext cx="6357982" cy="8683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поддержка отрасли туризма Нижегородской области</a:t>
            </a:r>
            <a:endParaRPr lang="ru-RU" sz="28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69294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663300"/>
                </a:solidFill>
              </a:rPr>
              <a:t> </a:t>
            </a:r>
            <a:r>
              <a:rPr lang="ru-RU" b="1" dirty="0" smtClean="0">
                <a:solidFill>
                  <a:srgbClr val="663300"/>
                </a:solidFill>
              </a:rPr>
              <a:t>Государственная поддержка инвестиционных проектов по созданию модульных некапитальных средств размещения:</a:t>
            </a:r>
            <a:r>
              <a:rPr lang="ru-RU" dirty="0" smtClean="0">
                <a:solidFill>
                  <a:srgbClr val="663300"/>
                </a:solidFill>
              </a:rPr>
              <a:t/>
            </a:r>
            <a:br>
              <a:rPr lang="ru-RU" dirty="0" smtClean="0">
                <a:solidFill>
                  <a:srgbClr val="663300"/>
                </a:solidFill>
              </a:rPr>
            </a:br>
            <a:r>
              <a:rPr lang="ru-RU" dirty="0" smtClean="0">
                <a:solidFill>
                  <a:srgbClr val="663300"/>
                </a:solidFill>
              </a:rPr>
              <a:t>- постановление Правительства РФ № 2439 от 24 декабря 2021 г.</a:t>
            </a:r>
            <a:br>
              <a:rPr lang="ru-RU" dirty="0" smtClean="0">
                <a:solidFill>
                  <a:srgbClr val="663300"/>
                </a:solidFill>
              </a:rPr>
            </a:br>
            <a:r>
              <a:rPr lang="ru-RU" dirty="0" smtClean="0">
                <a:solidFill>
                  <a:srgbClr val="663300"/>
                </a:solidFill>
              </a:rPr>
              <a:t>-  отбор проводит Министерство экономического развития РФ , план в 2027г. на 2028-2030 г.г.</a:t>
            </a:r>
            <a:endParaRPr lang="ru-RU" dirty="0">
              <a:solidFill>
                <a:srgbClr val="6633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2643182"/>
            <a:ext cx="84296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663300"/>
                </a:solidFill>
              </a:rPr>
              <a:t>Субсидия в форме возмещения подтвержденных затрат на уплату процентной ставки по кредитам, оформленным с целью создания следующих объектов туристической инфраструктуры:</a:t>
            </a:r>
          </a:p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663300"/>
                </a:solidFill>
              </a:rPr>
              <a:t>а) гостиниц (категория не менее «три звезды») с номерным фондом от 25 до 119 номеров включительно;</a:t>
            </a:r>
          </a:p>
          <a:p>
            <a:r>
              <a:rPr lang="ru-RU" dirty="0" smtClean="0">
                <a:solidFill>
                  <a:srgbClr val="663300"/>
                </a:solidFill>
              </a:rPr>
              <a:t>б) гостиниц, расположенных в зданиях, являющихся объектами культурного наследия или выявленными объектами культурного наследия, с номерным фондом до 119 номеров включительно;</a:t>
            </a:r>
          </a:p>
          <a:p>
            <a:r>
              <a:rPr lang="ru-RU" dirty="0" smtClean="0">
                <a:solidFill>
                  <a:srgbClr val="663300"/>
                </a:solidFill>
              </a:rPr>
              <a:t>в) гостиниц, расположенных в объектах исторической среды, с номерным фондом до 119 номеров включительно;</a:t>
            </a:r>
          </a:p>
          <a:p>
            <a:r>
              <a:rPr lang="ru-RU" b="1" dirty="0" smtClean="0"/>
              <a:t>-</a:t>
            </a:r>
            <a:r>
              <a:rPr lang="ru-RU" dirty="0" smtClean="0">
                <a:solidFill>
                  <a:srgbClr val="663300"/>
                </a:solidFill>
              </a:rPr>
              <a:t> постановление Правительства РФ № 259 от 27 июля 2007 г.</a:t>
            </a:r>
            <a:endParaRPr lang="ru-RU" dirty="0">
              <a:solidFill>
                <a:srgbClr val="663300"/>
              </a:solidFill>
            </a:endParaRPr>
          </a:p>
        </p:txBody>
      </p:sp>
      <p:pic>
        <p:nvPicPr>
          <p:cNvPr id="5" name="Рисунок 4" descr="qr-code минтуризма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20" y="1276330"/>
            <a:ext cx="1285884" cy="1285884"/>
          </a:xfrm>
          <a:prstGeom prst="rect">
            <a:avLst/>
          </a:prstGeom>
        </p:spPr>
      </p:pic>
      <p:pic>
        <p:nvPicPr>
          <p:cNvPr id="6" name="Рисунок 5" descr="minturpro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85728"/>
            <a:ext cx="2034260" cy="642942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6286544" cy="98903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поддержка на развитие сельского туризма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1857364"/>
            <a:ext cx="64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Основное требование:</a:t>
            </a:r>
            <a:r>
              <a:rPr lang="ru-RU" dirty="0" smtClean="0"/>
              <a:t> доля дохода от реализации сельскохозяйственной продукции (первичной и (или) последующей переработки) в общем доходе – не менее 70% за календарный год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3000372"/>
            <a:ext cx="69294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ГРАНТ</a:t>
            </a:r>
            <a:r>
              <a:rPr lang="ru-RU" dirty="0" smtClean="0">
                <a:solidFill>
                  <a:srgbClr val="663300"/>
                </a:solidFill>
              </a:rPr>
              <a:t/>
            </a:r>
            <a:br>
              <a:rPr lang="ru-RU" dirty="0" smtClean="0">
                <a:solidFill>
                  <a:srgbClr val="663300"/>
                </a:solidFill>
              </a:rPr>
            </a:br>
            <a:r>
              <a:rPr lang="ru-RU" dirty="0" smtClean="0"/>
              <a:t>Сумма: от 3 до 10 млн. руб.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 зависимости от доли собственных средств (от 10 до 25%).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Максимальный срок реализации проекта – 5 лет, освоения средств гранта – 18 месяцев со дня получения средств.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57224" y="4500570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Субсидии</a:t>
            </a:r>
            <a:r>
              <a:rPr lang="ru-RU" dirty="0" smtClean="0"/>
              <a:t> для </a:t>
            </a:r>
            <a:r>
              <a:rPr lang="ru-RU" dirty="0" err="1" smtClean="0"/>
              <a:t>агротуристских</a:t>
            </a:r>
            <a:r>
              <a:rPr lang="ru-RU" dirty="0" smtClean="0"/>
              <a:t> ферм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00034" y="4786322"/>
            <a:ext cx="8072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Средства субсидий предоставляются на финансовое обеспечение (возмещение) части затрат, связанных с приобретением имущества и выполнением работ (услуг) в соответствии с перечнем, определяемым Министерством, </a:t>
            </a:r>
          </a:p>
          <a:p>
            <a:r>
              <a:rPr lang="ru-RU" dirty="0" smtClean="0">
                <a:solidFill>
                  <a:srgbClr val="663300"/>
                </a:solidFill>
              </a:rPr>
              <a:t>- </a:t>
            </a:r>
            <a:r>
              <a:rPr lang="ru-RU" b="1" dirty="0" smtClean="0">
                <a:solidFill>
                  <a:srgbClr val="663300"/>
                </a:solidFill>
              </a:rPr>
              <a:t>В размере до 50 процентов затрат, но не более 5 </a:t>
            </a:r>
            <a:r>
              <a:rPr lang="ru-RU" b="1" dirty="0" err="1" smtClean="0">
                <a:solidFill>
                  <a:srgbClr val="663300"/>
                </a:solidFill>
              </a:rPr>
              <a:t>млн</a:t>
            </a:r>
            <a:r>
              <a:rPr lang="ru-RU" b="1" dirty="0" smtClean="0">
                <a:solidFill>
                  <a:srgbClr val="663300"/>
                </a:solidFill>
              </a:rPr>
              <a:t> рублей на одного заявителя</a:t>
            </a:r>
          </a:p>
          <a:p>
            <a:endParaRPr lang="ru-RU" dirty="0"/>
          </a:p>
        </p:txBody>
      </p:sp>
      <p:pic>
        <p:nvPicPr>
          <p:cNvPr id="10" name="Рисунок 9" descr="qr-code минсельхоз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206" y="1714488"/>
            <a:ext cx="1652586" cy="1652586"/>
          </a:xfrm>
          <a:prstGeom prst="rect">
            <a:avLst/>
          </a:prstGeom>
        </p:spPr>
      </p:pic>
      <p:pic>
        <p:nvPicPr>
          <p:cNvPr id="11" name="Рисунок 10" descr="4568_6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714356"/>
            <a:ext cx="2578312" cy="571504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01080" cy="78581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663300"/>
                </a:solidFill>
              </a:rPr>
              <a:t>СОЦИАЛЬНЫЙ КОНТРАКТ</a:t>
            </a:r>
            <a:br>
              <a:rPr lang="ru-RU" sz="4000" b="1" dirty="0" smtClean="0">
                <a:solidFill>
                  <a:srgbClr val="663300"/>
                </a:solidFill>
              </a:rPr>
            </a:br>
            <a:r>
              <a:rPr lang="ru-RU" sz="3100" dirty="0" smtClean="0">
                <a:solidFill>
                  <a:srgbClr val="663300"/>
                </a:solidFill>
              </a:rPr>
              <a:t> </a:t>
            </a:r>
            <a:r>
              <a:rPr lang="ru-RU" sz="2200" dirty="0" smtClean="0">
                <a:solidFill>
                  <a:srgbClr val="663300"/>
                </a:solidFill>
              </a:rPr>
              <a:t>поддержка в поиске работы и преодолении трудной жизненной ситуации</a:t>
            </a:r>
            <a:r>
              <a:rPr lang="ru-RU" sz="3100" dirty="0" smtClean="0">
                <a:solidFill>
                  <a:srgbClr val="663300"/>
                </a:solidFill>
              </a:rPr>
              <a:t/>
            </a:r>
            <a:br>
              <a:rPr lang="ru-RU" sz="3100" dirty="0" smtClean="0">
                <a:solidFill>
                  <a:srgbClr val="663300"/>
                </a:solidFill>
              </a:rPr>
            </a:br>
            <a:r>
              <a:rPr lang="ru-RU" sz="18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Нижегородской области №41-З от 03.04.2026</a:t>
            </a:r>
            <a:endParaRPr lang="ru-RU" sz="18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3042" y="1428736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Получатели государственной социальной помощи: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1857364"/>
            <a:ext cx="85725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/>
              <a:t> малоимущие семьи или малоимущие одиноко проживающие граждане (среднедушевой доход ниже величины прожиточного минимума ( 17803 руб.) на душу населения за 3 последних календарных месяца, предшествующие одному календарному месяцу перед месяцем обращения.)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специальной военной операции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!!!</a:t>
            </a:r>
            <a:r>
              <a:rPr lang="ru-RU" dirty="0" smtClean="0"/>
              <a:t> Предоставление рекомендации на заключение социального контракта, выданной Государственным фондом поддержки участников СВО «Защитники Отечества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!!!</a:t>
            </a:r>
            <a:r>
              <a:rPr lang="ru-RU" dirty="0" smtClean="0"/>
              <a:t> По выбору участников специальной военной операции, </a:t>
            </a:r>
            <a:r>
              <a:rPr lang="ru-RU" u="sng" dirty="0" smtClean="0"/>
              <a:t>признанных инвалидами I или II группы и уволенных с военной службы</a:t>
            </a:r>
            <a:r>
              <a:rPr lang="ru-RU" dirty="0" smtClean="0"/>
              <a:t> или завершивших исполнение контракта, государственная социальная помощь оказывается </a:t>
            </a:r>
            <a:r>
              <a:rPr lang="ru-RU" u="sng" dirty="0" smtClean="0"/>
              <a:t>им или их супругам.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ветераны боевых действий</a:t>
            </a:r>
            <a:r>
              <a:rPr lang="ru-RU" dirty="0" smtClean="0"/>
              <a:t>, указанным в </a:t>
            </a:r>
            <a:r>
              <a:rPr lang="ru-RU" u="sng" dirty="0" smtClean="0"/>
              <a:t>п.п. 1 п. 1 ст. 3  ФЗ №-5"О ветеранах» от 12.01.95 г. , </a:t>
            </a:r>
            <a:r>
              <a:rPr lang="ru-RU" dirty="0" smtClean="0"/>
              <a:t>признанных в установленном порядке </a:t>
            </a:r>
            <a:r>
              <a:rPr lang="ru-RU" u="sng" dirty="0" smtClean="0"/>
              <a:t>безработными или ищущими работу.</a:t>
            </a:r>
            <a:endParaRPr lang="ru-RU" dirty="0" smtClean="0"/>
          </a:p>
          <a:p>
            <a:r>
              <a:rPr lang="ru-RU" u="sng" dirty="0" smtClean="0">
                <a:solidFill>
                  <a:srgbClr val="C00000"/>
                </a:solidFill>
              </a:rPr>
              <a:t>!!! </a:t>
            </a:r>
            <a:r>
              <a:rPr lang="ru-RU" u="sng" dirty="0" smtClean="0"/>
              <a:t>Б</a:t>
            </a:r>
            <a:r>
              <a:rPr lang="ru-RU" dirty="0" smtClean="0"/>
              <a:t>ез проведения оценки среднедушевого дохода</a:t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!!!</a:t>
            </a:r>
            <a:r>
              <a:rPr lang="ru-RU" dirty="0" smtClean="0"/>
              <a:t> Социальный контракт, в целях стимулирования их активных действий по осуществлению индивидуальной предпринимательской деятельности заключается однократно.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7"/>
          <p:cNvSpPr/>
          <p:nvPr/>
        </p:nvSpPr>
        <p:spPr>
          <a:xfrm>
            <a:off x="5108091" y="2156268"/>
            <a:ext cx="501691" cy="246221"/>
          </a:xfrm>
          <a:prstGeom prst="rect">
            <a:avLst/>
          </a:prstGeom>
          <a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sz="1600" dirty="0">
              <a:latin typeface="Century Gothic" panose="020B0502020202020204" pitchFamily="34" charset="0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1514829" y="2115701"/>
            <a:ext cx="3771551" cy="1726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2099"/>
              </a:lnSpc>
            </a:pPr>
            <a:r>
              <a:rPr lang="ru-RU" sz="2000" b="1" dirty="0">
                <a:solidFill>
                  <a:srgbClr val="5F4643"/>
                </a:solidFill>
                <a:latin typeface="Century Gothic" panose="020B0502020202020204" pitchFamily="34" charset="0"/>
              </a:rPr>
              <a:t>Компенсации подлежит </a:t>
            </a:r>
          </a:p>
          <a:p>
            <a:pPr marL="12700" marR="6350">
              <a:lnSpc>
                <a:spcPct val="102099"/>
              </a:lnSpc>
            </a:pPr>
            <a:r>
              <a:rPr lang="ru-RU" b="1" dirty="0" smtClean="0">
                <a:solidFill>
                  <a:srgbClr val="8E0000"/>
                </a:solidFill>
                <a:latin typeface="Century Gothic" panose="020B0502020202020204" pitchFamily="34" charset="0"/>
              </a:rPr>
              <a:t>50 </a:t>
            </a:r>
            <a:r>
              <a:rPr lang="ru-RU" b="1" dirty="0">
                <a:solidFill>
                  <a:srgbClr val="8E0000"/>
                </a:solidFill>
                <a:latin typeface="Century Gothic" panose="020B0502020202020204" pitchFamily="34" charset="0"/>
              </a:rPr>
              <a:t>процентов </a:t>
            </a:r>
            <a:r>
              <a:rPr lang="ru-RU" dirty="0" smtClean="0">
                <a:solidFill>
                  <a:srgbClr val="5F4643"/>
                </a:solidFill>
                <a:latin typeface="Century Gothic" panose="020B0502020202020204" pitchFamily="34" charset="0"/>
              </a:rPr>
              <a:t>от стоимости оборудования по договорам приобретения нового оборудования - </a:t>
            </a:r>
            <a:r>
              <a:rPr lang="ru-RU" dirty="0" smtClean="0">
                <a:latin typeface="Century Gothic" panose="020B0502020202020204" pitchFamily="34" charset="0"/>
              </a:rPr>
              <a:t>российской промышленной продукции</a:t>
            </a:r>
            <a:endParaRPr dirty="0">
              <a:solidFill>
                <a:srgbClr val="5F4643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object 10"/>
          <p:cNvSpPr txBox="1"/>
          <p:nvPr/>
        </p:nvSpPr>
        <p:spPr>
          <a:xfrm>
            <a:off x="5925177" y="2157905"/>
            <a:ext cx="2333853" cy="847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2099"/>
              </a:lnSpc>
            </a:pPr>
            <a:r>
              <a:rPr lang="ru-RU" b="1" dirty="0">
                <a:solidFill>
                  <a:srgbClr val="5F4643"/>
                </a:solidFill>
                <a:latin typeface="Century Gothic" panose="020B0502020202020204" pitchFamily="34" charset="0"/>
              </a:rPr>
              <a:t>Максимальный размер субсидии</a:t>
            </a:r>
          </a:p>
          <a:p>
            <a:pPr marL="12700" marR="6350">
              <a:lnSpc>
                <a:spcPct val="102099"/>
              </a:lnSpc>
            </a:pPr>
            <a:r>
              <a:rPr lang="ru-RU" b="1" dirty="0">
                <a:solidFill>
                  <a:srgbClr val="8E0000"/>
                </a:solidFill>
                <a:latin typeface="Century Gothic" panose="020B0502020202020204" pitchFamily="34" charset="0"/>
              </a:rPr>
              <a:t>До </a:t>
            </a:r>
            <a:r>
              <a:rPr lang="ru-RU" b="1" dirty="0" smtClean="0">
                <a:solidFill>
                  <a:srgbClr val="8E0000"/>
                </a:solidFill>
                <a:latin typeface="Century Gothic" panose="020B0502020202020204" pitchFamily="34" charset="0"/>
              </a:rPr>
              <a:t>15 </a:t>
            </a:r>
            <a:r>
              <a:rPr lang="ru-RU" b="1" dirty="0">
                <a:solidFill>
                  <a:srgbClr val="8E0000"/>
                </a:solidFill>
                <a:latin typeface="Century Gothic" panose="020B0502020202020204" pitchFamily="34" charset="0"/>
              </a:rPr>
              <a:t>млн. руб.</a:t>
            </a:r>
          </a:p>
        </p:txBody>
      </p:sp>
      <p:sp>
        <p:nvSpPr>
          <p:cNvPr id="25" name="Подзаголовок 1"/>
          <p:cNvSpPr txBox="1">
            <a:spLocks/>
          </p:cNvSpPr>
          <p:nvPr/>
        </p:nvSpPr>
        <p:spPr>
          <a:xfrm>
            <a:off x="726244" y="1000608"/>
            <a:ext cx="5741378" cy="649288"/>
          </a:xfrm>
          <a:prstGeom prst="rect">
            <a:avLst/>
          </a:prstGeom>
        </p:spPr>
        <p:txBody>
          <a:bodyPr spcFirstLastPara="1" vert="horz" lIns="121888" tIns="121888" rIns="121888" bIns="121888" rtlCol="0">
            <a:noAutofit/>
          </a:bodyPr>
          <a:lstStyle>
            <a:lvl1pPr marL="609539" lvl="0" indent="-457154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078" lvl="1" indent="-423291" algn="l" defTabSz="914377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617" lvl="2" indent="-423291" algn="l" defTabSz="914377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156" lvl="3" indent="-423291" algn="l" defTabSz="914377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695" lvl="4" indent="-423291" algn="l" defTabSz="914377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234" lvl="5" indent="-423291" algn="l" defTabSz="914377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6773" lvl="6" indent="-423291" algn="l" defTabSz="914377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12" lvl="7" indent="-423291" algn="l" defTabSz="914377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5851" lvl="8" indent="-423291" algn="l" defTabSz="914377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spcBef>
                <a:spcPts val="120"/>
              </a:spcBef>
              <a:buNone/>
            </a:pPr>
            <a:r>
              <a:rPr lang="ru-RU" sz="1800" spc="-114" dirty="0">
                <a:solidFill>
                  <a:srgbClr val="5F4643"/>
                </a:solidFill>
                <a:latin typeface="Century Gothic" panose="020B0502020202020204" pitchFamily="34" charset="0"/>
                <a:ea typeface="+mj-ea"/>
                <a:cs typeface="Verdana"/>
              </a:rPr>
              <a:t>Субсидия на возмещение части затрат </a:t>
            </a:r>
            <a:r>
              <a:rPr lang="ru-RU" sz="1800" spc="-114" dirty="0" smtClean="0">
                <a:solidFill>
                  <a:srgbClr val="5F4643"/>
                </a:solidFill>
                <a:latin typeface="Century Gothic" panose="020B0502020202020204" pitchFamily="34" charset="0"/>
                <a:ea typeface="+mj-ea"/>
                <a:cs typeface="Verdana"/>
              </a:rPr>
              <a:t>промышленных предприятий, </a:t>
            </a:r>
          </a:p>
          <a:p>
            <a:pPr marL="0" indent="0" defTabSz="914400">
              <a:spcBef>
                <a:spcPts val="120"/>
              </a:spcBef>
              <a:buNone/>
            </a:pPr>
            <a:r>
              <a:rPr lang="ru-RU" sz="1800" spc="-114" dirty="0" smtClean="0">
                <a:solidFill>
                  <a:srgbClr val="5F4643"/>
                </a:solidFill>
                <a:latin typeface="Century Gothic" panose="020B0502020202020204" pitchFamily="34" charset="0"/>
                <a:ea typeface="+mj-ea"/>
                <a:cs typeface="Verdana"/>
              </a:rPr>
              <a:t>связанных с приобретением нового оборудования</a:t>
            </a:r>
            <a:endParaRPr lang="ru-RU" sz="1800" spc="-114" dirty="0">
              <a:solidFill>
                <a:srgbClr val="5F4643"/>
              </a:solidFill>
              <a:latin typeface="Century Gothic" panose="020B0502020202020204" pitchFamily="34" charset="0"/>
              <a:ea typeface="+mj-ea"/>
              <a:cs typeface="Verdan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6947" y="4068039"/>
            <a:ext cx="4433381" cy="2031325"/>
          </a:xfrm>
          <a:prstGeom prst="rect">
            <a:avLst/>
          </a:prstGeom>
          <a:gradFill>
            <a:gsLst>
              <a:gs pos="0">
                <a:srgbClr val="996633">
                  <a:alpha val="50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66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dirty="0">
                <a:solidFill>
                  <a:srgbClr val="5F4643"/>
                </a:solidFill>
                <a:latin typeface="Century Gothic" panose="020B0502020202020204" pitchFamily="34" charset="0"/>
              </a:rPr>
              <a:t>Для предприятий, осуществляющих деятельность, относящуюся к разделу </a:t>
            </a:r>
            <a:r>
              <a:rPr lang="ru-RU" sz="1400" b="1" dirty="0">
                <a:solidFill>
                  <a:srgbClr val="5F4643"/>
                </a:solidFill>
                <a:latin typeface="Century Gothic" panose="020B0502020202020204" pitchFamily="34" charset="0"/>
              </a:rPr>
              <a:t>«Обрабатывающие производства» </a:t>
            </a:r>
            <a:r>
              <a:rPr lang="ru-RU" sz="1400" dirty="0">
                <a:solidFill>
                  <a:srgbClr val="5F4643"/>
                </a:solidFill>
                <a:latin typeface="Century Gothic" panose="020B0502020202020204" pitchFamily="34" charset="0"/>
              </a:rPr>
              <a:t>Общероссийского классификатора видов экономической деятельности (за исключением </a:t>
            </a:r>
            <a:r>
              <a:rPr lang="ru-RU" sz="1400" dirty="0" smtClean="0">
                <a:solidFill>
                  <a:srgbClr val="5F4643"/>
                </a:solidFill>
                <a:latin typeface="Century Gothic" panose="020B0502020202020204" pitchFamily="34" charset="0"/>
              </a:rPr>
              <a:t>видов деятельности, не относящихся к сфере ведения </a:t>
            </a:r>
            <a:r>
              <a:rPr lang="ru-RU" sz="1400" dirty="0" err="1" smtClean="0">
                <a:solidFill>
                  <a:srgbClr val="5F4643"/>
                </a:solidFill>
                <a:latin typeface="Century Gothic" panose="020B0502020202020204" pitchFamily="34" charset="0"/>
              </a:rPr>
              <a:t>Министерстсва</a:t>
            </a:r>
            <a:r>
              <a:rPr lang="ru-RU" sz="1400" dirty="0" smtClean="0">
                <a:solidFill>
                  <a:srgbClr val="5F4643"/>
                </a:solidFill>
                <a:latin typeface="Century Gothic" panose="020B0502020202020204" pitchFamily="34" charset="0"/>
              </a:rPr>
              <a:t> промышленности и торговли Российской Федерации)</a:t>
            </a:r>
            <a:endParaRPr lang="ru-RU" sz="1400" dirty="0">
              <a:solidFill>
                <a:srgbClr val="5F464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3158" y="2275357"/>
            <a:ext cx="708642" cy="875154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1374118" y="1993816"/>
            <a:ext cx="1" cy="1553029"/>
          </a:xfrm>
          <a:prstGeom prst="line">
            <a:avLst/>
          </a:prstGeom>
          <a:ln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717252" y="2146632"/>
            <a:ext cx="0" cy="787250"/>
          </a:xfrm>
          <a:prstGeom prst="line">
            <a:avLst/>
          </a:prstGeom>
          <a:ln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ttps://pic.onlinewebfonts.com/svg/img_450804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486" y="4178388"/>
            <a:ext cx="643219" cy="84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Номер слайда 57">
            <a:extLst>
              <a:ext uri="{FF2B5EF4-FFF2-40B4-BE49-F238E27FC236}">
                <a16:creationId xmlns:a16="http://schemas.microsoft.com/office/drawing/2014/main" xmlns="" id="{00B1700E-FC68-4866-8122-F76454572511}"/>
              </a:ext>
            </a:extLst>
          </p:cNvPr>
          <p:cNvSpPr txBox="1">
            <a:spLocks/>
          </p:cNvSpPr>
          <p:nvPr/>
        </p:nvSpPr>
        <p:spPr>
          <a:xfrm>
            <a:off x="6944390" y="6356353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F15528-21DE-4FAA-801E-634DDDAF4B2B}" type="slidenum">
              <a:rPr lang="ru-RU" sz="1600" smtClean="0">
                <a:solidFill>
                  <a:srgbClr val="614C41"/>
                </a:solidFill>
              </a:rPr>
              <a:pPr algn="r"/>
              <a:t>2</a:t>
            </a:fld>
            <a:endParaRPr lang="ru-RU" sz="1600" dirty="0">
              <a:solidFill>
                <a:srgbClr val="614C4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43637" y="5001523"/>
            <a:ext cx="2357454" cy="860235"/>
          </a:xfrm>
          <a:prstGeom prst="rect">
            <a:avLst/>
          </a:prstGeom>
          <a:gradFill>
            <a:gsLst>
              <a:gs pos="0">
                <a:srgbClr val="996633">
                  <a:alpha val="50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66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81000" algn="ctr">
              <a:lnSpc>
                <a:spcPct val="95000"/>
              </a:lnSpc>
              <a:spcAft>
                <a:spcPts val="1200"/>
              </a:spcAft>
              <a:tabLst>
                <a:tab pos="228600" algn="l"/>
              </a:tabLst>
            </a:pPr>
            <a:r>
              <a:rPr lang="ru-RU" sz="1400" dirty="0">
                <a:solidFill>
                  <a:srgbClr val="2D20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Контакты: </a:t>
            </a:r>
          </a:p>
          <a:p>
            <a:pPr indent="381000" algn="ctr">
              <a:lnSpc>
                <a:spcPct val="95000"/>
              </a:lnSpc>
              <a:spcAft>
                <a:spcPts val="1200"/>
              </a:spcAft>
              <a:tabLst>
                <a:tab pos="228600" algn="l"/>
              </a:tabLst>
            </a:pPr>
            <a:r>
              <a:rPr lang="ru-RU" sz="1400" dirty="0">
                <a:solidFill>
                  <a:srgbClr val="2D20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435-16-67, 435-16-64,</a:t>
            </a:r>
            <a:r>
              <a:rPr lang="en-US" sz="1400" dirty="0">
                <a:solidFill>
                  <a:srgbClr val="2D20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2D201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ogp</a:t>
            </a:r>
            <a:r>
              <a:rPr lang="ru-RU" sz="1400" dirty="0">
                <a:solidFill>
                  <a:srgbClr val="2D201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@minprom.kreml.nnov.ru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B00B7F47-AB79-4C69-B218-6122B5369614}"/>
              </a:ext>
            </a:extLst>
          </p:cNvPr>
          <p:cNvSpPr/>
          <p:nvPr/>
        </p:nvSpPr>
        <p:spPr>
          <a:xfrm>
            <a:off x="573486" y="315202"/>
            <a:ext cx="141854" cy="1443259"/>
          </a:xfrm>
          <a:prstGeom prst="rect">
            <a:avLst/>
          </a:prstGeom>
          <a:solidFill>
            <a:srgbClr val="5F4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44"/>
            <a:endParaRPr lang="ru-RU" sz="2395" dirty="0">
              <a:solidFill>
                <a:prstClr val="white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7D7BB9E-AFE6-4E9B-ABB8-814C6ACEE540}"/>
              </a:ext>
            </a:extLst>
          </p:cNvPr>
          <p:cNvSpPr txBox="1"/>
          <p:nvPr/>
        </p:nvSpPr>
        <p:spPr>
          <a:xfrm>
            <a:off x="762179" y="333384"/>
            <a:ext cx="5578602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>
                <a:solidFill>
                  <a:srgbClr val="5D4642"/>
                </a:solidFill>
                <a:latin typeface="Century Gothic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Прямые региональные </a:t>
            </a:r>
          </a:p>
          <a:p>
            <a:pPr>
              <a:lnSpc>
                <a:spcPct val="80000"/>
              </a:lnSpc>
            </a:pPr>
            <a:r>
              <a:rPr lang="ru-RU" sz="2800" b="1" dirty="0">
                <a:solidFill>
                  <a:srgbClr val="5D4642"/>
                </a:solidFill>
                <a:latin typeface="Century Gothic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меры поддержки</a:t>
            </a:r>
            <a:endParaRPr lang="en-US" sz="2800" dirty="0">
              <a:solidFill>
                <a:srgbClr val="5D4642"/>
              </a:solidFill>
              <a:latin typeface="Century Gothic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4797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Размеры социального контракта</a:t>
            </a:r>
            <a:endParaRPr lang="ru-RU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1538" y="1571612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 осуществлению индивидуальной предпринимательской деятельности, </a:t>
            </a:r>
            <a:r>
              <a:rPr lang="ru-RU" dirty="0" err="1" smtClean="0"/>
              <a:t>самозанятости</a:t>
            </a:r>
            <a:r>
              <a:rPr lang="ru-RU" dirty="0" smtClean="0"/>
              <a:t> – не более 350 000,0 руб.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42976" y="2428869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 ведению личного подсобного хозяйства- не более 200 000,0 руб.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14414" y="2928934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По реализации мероприятий по поиску работы - денежная выплата в размере 19 405 рублей в течении 4 месяцев (1 месяц с даты заключения социального контакта и 3 месяца с даты подтверждения факты трудоустройства). Общая сумма выплат – 77 620 рублей.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85852" y="4214819"/>
            <a:ext cx="714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 smtClean="0"/>
              <a:t>При прохождении профессионального обучения или получении дополнительного профессионального образования гражданам может быть дополнительно предоставлена денежная выплата в размере до 30000 рублей при реализации программа по поиску работы, по осуществлению индивидуальной предпринимательской деятельности, </a:t>
            </a:r>
            <a:r>
              <a:rPr lang="ru-RU" dirty="0" err="1" smtClean="0"/>
              <a:t>самозанятости</a:t>
            </a:r>
            <a:r>
              <a:rPr lang="ru-RU" dirty="0" smtClean="0"/>
              <a:t>, по ведению личного подсобного хозяйства;</a:t>
            </a:r>
          </a:p>
          <a:p>
            <a:endParaRPr lang="ru-RU" dirty="0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714348" y="1785926"/>
            <a:ext cx="285752" cy="285752"/>
          </a:xfrm>
          <a:prstGeom prst="flowChartDecision">
            <a:avLst/>
          </a:prstGeom>
          <a:solidFill>
            <a:srgbClr val="996633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решение 8"/>
          <p:cNvSpPr/>
          <p:nvPr/>
        </p:nvSpPr>
        <p:spPr>
          <a:xfrm>
            <a:off x="714348" y="2428868"/>
            <a:ext cx="285752" cy="285752"/>
          </a:xfrm>
          <a:prstGeom prst="flowChartDecision">
            <a:avLst/>
          </a:prstGeom>
          <a:solidFill>
            <a:srgbClr val="996633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714348" y="3286124"/>
            <a:ext cx="285752" cy="285752"/>
          </a:xfrm>
          <a:prstGeom prst="flowChartDecision">
            <a:avLst/>
          </a:prstGeom>
          <a:solidFill>
            <a:srgbClr val="996633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решение 10"/>
          <p:cNvSpPr/>
          <p:nvPr/>
        </p:nvSpPr>
        <p:spPr>
          <a:xfrm>
            <a:off x="714348" y="4714884"/>
            <a:ext cx="285752" cy="285752"/>
          </a:xfrm>
          <a:prstGeom prst="flowChartDecision">
            <a:avLst/>
          </a:prstGeom>
          <a:solidFill>
            <a:srgbClr val="996633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оготип для видео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6" y="285728"/>
            <a:ext cx="2083365" cy="6429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472" y="357166"/>
            <a:ext cx="5786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3300"/>
                </a:solidFill>
              </a:rPr>
              <a:t>АНО «Ковернинский центр поддержки предпринимательства»</a:t>
            </a:r>
            <a:endParaRPr lang="ru-RU" sz="2400" b="1" dirty="0">
              <a:solidFill>
                <a:srgbClr val="663300"/>
              </a:solidFill>
            </a:endParaRPr>
          </a:p>
        </p:txBody>
      </p:sp>
      <p:pic>
        <p:nvPicPr>
          <p:cNvPr id="8" name="Рисунок 7" descr="мой бизнес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2428868"/>
            <a:ext cx="928694" cy="928694"/>
          </a:xfrm>
          <a:prstGeom prst="rect">
            <a:avLst/>
          </a:prstGeom>
        </p:spPr>
      </p:pic>
      <p:pic>
        <p:nvPicPr>
          <p:cNvPr id="9" name="Picture 42" descr="C:\Users\Home_PC\Downloads\conditions.png">
            <a:extLst>
              <a:ext uri="{FF2B5EF4-FFF2-40B4-BE49-F238E27FC236}">
                <a16:creationId xmlns="" xmlns:a16="http://schemas.microsoft.com/office/drawing/2014/main" id="{20B7AF14-F46E-1D71-76AC-93A50E334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1571612"/>
            <a:ext cx="571504" cy="569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65">
            <a:extLst>
              <a:ext uri="{FF2B5EF4-FFF2-40B4-BE49-F238E27FC236}">
                <a16:creationId xmlns="" xmlns:a16="http://schemas.microsoft.com/office/drawing/2014/main" id="{74B1705B-4D6C-D8E7-F42F-38B11E383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8926" y="2000240"/>
            <a:ext cx="34403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КОНТАКТНАЯ ИНФОРМАЦИЯ:</a:t>
            </a:r>
          </a:p>
        </p:txBody>
      </p:sp>
      <p:sp>
        <p:nvSpPr>
          <p:cNvPr id="11" name="Прямоугольник 65">
            <a:extLst>
              <a:ext uri="{FF2B5EF4-FFF2-40B4-BE49-F238E27FC236}">
                <a16:creationId xmlns="" xmlns:a16="http://schemas.microsoft.com/office/drawing/2014/main" id="{74B1705B-4D6C-D8E7-F42F-38B11E383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794" y="1571612"/>
            <a:ext cx="66255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Все меры государственной поддержки можно найти :</a:t>
            </a:r>
            <a:endParaRPr lang="ru-RU" altLang="ru-RU" sz="1800" b="1" dirty="0">
              <a:solidFill>
                <a:srgbClr val="62412F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16F980C-B91F-1940-AB03-7FCC72793E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3108" y="2500306"/>
            <a:ext cx="285752" cy="381003"/>
          </a:xfrm>
          <a:prstGeom prst="rect">
            <a:avLst/>
          </a:prstGeom>
        </p:spPr>
      </p:pic>
      <p:sp>
        <p:nvSpPr>
          <p:cNvPr id="14" name="Freeform 7">
            <a:extLst>
              <a:ext uri="{FF2B5EF4-FFF2-40B4-BE49-F238E27FC236}">
                <a16:creationId xmlns="" xmlns:a16="http://schemas.microsoft.com/office/drawing/2014/main" id="{63845749-9AB5-8B3A-7726-EC8780763144}"/>
              </a:ext>
            </a:extLst>
          </p:cNvPr>
          <p:cNvSpPr>
            <a:spLocks noEditPoints="1"/>
          </p:cNvSpPr>
          <p:nvPr/>
        </p:nvSpPr>
        <p:spPr bwMode="auto">
          <a:xfrm>
            <a:off x="2714612" y="3429000"/>
            <a:ext cx="285752" cy="214314"/>
          </a:xfrm>
          <a:custGeom>
            <a:avLst/>
            <a:gdLst>
              <a:gd name="T0" fmla="*/ 0 w 192"/>
              <a:gd name="T1" fmla="*/ 2147483646 h 136"/>
              <a:gd name="T2" fmla="*/ 0 w 192"/>
              <a:gd name="T3" fmla="*/ 2147483646 h 136"/>
              <a:gd name="T4" fmla="*/ 2147483646 w 192"/>
              <a:gd name="T5" fmla="*/ 2147483646 h 136"/>
              <a:gd name="T6" fmla="*/ 0 w 192"/>
              <a:gd name="T7" fmla="*/ 2147483646 h 136"/>
              <a:gd name="T8" fmla="*/ 2147483646 w 192"/>
              <a:gd name="T9" fmla="*/ 2147483646 h 136"/>
              <a:gd name="T10" fmla="*/ 2147483646 w 192"/>
              <a:gd name="T11" fmla="*/ 2147483646 h 136"/>
              <a:gd name="T12" fmla="*/ 2147483646 w 192"/>
              <a:gd name="T13" fmla="*/ 2147483646 h 136"/>
              <a:gd name="T14" fmla="*/ 2147483646 w 192"/>
              <a:gd name="T15" fmla="*/ 2147483646 h 136"/>
              <a:gd name="T16" fmla="*/ 2147483646 w 192"/>
              <a:gd name="T17" fmla="*/ 0 h 136"/>
              <a:gd name="T18" fmla="*/ 2147483646 w 192"/>
              <a:gd name="T19" fmla="*/ 0 h 136"/>
              <a:gd name="T20" fmla="*/ 0 w 192"/>
              <a:gd name="T21" fmla="*/ 2147483646 h 136"/>
              <a:gd name="T22" fmla="*/ 0 w 192"/>
              <a:gd name="T23" fmla="*/ 2147483646 h 136"/>
              <a:gd name="T24" fmla="*/ 2147483646 w 192"/>
              <a:gd name="T25" fmla="*/ 2147483646 h 136"/>
              <a:gd name="T26" fmla="*/ 2147483646 w 192"/>
              <a:gd name="T27" fmla="*/ 2147483646 h 136"/>
              <a:gd name="T28" fmla="*/ 2147483646 w 192"/>
              <a:gd name="T29" fmla="*/ 2147483646 h 136"/>
              <a:gd name="T30" fmla="*/ 2147483646 w 192"/>
              <a:gd name="T31" fmla="*/ 2147483646 h 136"/>
              <a:gd name="T32" fmla="*/ 2147483646 w 192"/>
              <a:gd name="T33" fmla="*/ 2147483646 h 136"/>
              <a:gd name="T34" fmla="*/ 2147483646 w 192"/>
              <a:gd name="T35" fmla="*/ 0 h 136"/>
              <a:gd name="T36" fmla="*/ 2147483646 w 192"/>
              <a:gd name="T37" fmla="*/ 2147483646 h 136"/>
              <a:gd name="T38" fmla="*/ 2147483646 w 192"/>
              <a:gd name="T39" fmla="*/ 2147483646 h 136"/>
              <a:gd name="T40" fmla="*/ 2147483646 w 192"/>
              <a:gd name="T41" fmla="*/ 2147483646 h 136"/>
              <a:gd name="T42" fmla="*/ 2147483646 w 192"/>
              <a:gd name="T43" fmla="*/ 2147483646 h 136"/>
              <a:gd name="T44" fmla="*/ 0 w 192"/>
              <a:gd name="T45" fmla="*/ 2147483646 h 136"/>
              <a:gd name="T46" fmla="*/ 0 w 192"/>
              <a:gd name="T47" fmla="*/ 2147483646 h 136"/>
              <a:gd name="T48" fmla="*/ 2147483646 w 192"/>
              <a:gd name="T49" fmla="*/ 2147483646 h 136"/>
              <a:gd name="T50" fmla="*/ 2147483646 w 192"/>
              <a:gd name="T51" fmla="*/ 2147483646 h 136"/>
              <a:gd name="T52" fmla="*/ 2147483646 w 192"/>
              <a:gd name="T53" fmla="*/ 2147483646 h 136"/>
              <a:gd name="T54" fmla="*/ 2147483646 w 192"/>
              <a:gd name="T55" fmla="*/ 2147483646 h 136"/>
              <a:gd name="T56" fmla="*/ 2147483646 w 192"/>
              <a:gd name="T57" fmla="*/ 2147483646 h 136"/>
              <a:gd name="T58" fmla="*/ 2147483646 w 192"/>
              <a:gd name="T59" fmla="*/ 2147483646 h 1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92" h="136">
                <a:moveTo>
                  <a:pt x="0" y="24"/>
                </a:moveTo>
                <a:cubicBezTo>
                  <a:pt x="0" y="112"/>
                  <a:pt x="0" y="112"/>
                  <a:pt x="0" y="112"/>
                </a:cubicBezTo>
                <a:cubicBezTo>
                  <a:pt x="44" y="68"/>
                  <a:pt x="44" y="68"/>
                  <a:pt x="44" y="68"/>
                </a:cubicBezTo>
                <a:lnTo>
                  <a:pt x="0" y="24"/>
                </a:lnTo>
                <a:close/>
                <a:moveTo>
                  <a:pt x="192" y="112"/>
                </a:moveTo>
                <a:cubicBezTo>
                  <a:pt x="192" y="24"/>
                  <a:pt x="192" y="24"/>
                  <a:pt x="192" y="24"/>
                </a:cubicBezTo>
                <a:cubicBezTo>
                  <a:pt x="148" y="68"/>
                  <a:pt x="148" y="68"/>
                  <a:pt x="148" y="68"/>
                </a:cubicBezTo>
                <a:lnTo>
                  <a:pt x="192" y="112"/>
                </a:lnTo>
                <a:close/>
                <a:moveTo>
                  <a:pt x="184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10"/>
                  <a:pt x="0" y="10"/>
                  <a:pt x="0" y="10"/>
                </a:cubicBezTo>
                <a:cubicBezTo>
                  <a:pt x="79" y="88"/>
                  <a:pt x="79" y="88"/>
                  <a:pt x="79" y="88"/>
                </a:cubicBezTo>
                <a:cubicBezTo>
                  <a:pt x="83" y="93"/>
                  <a:pt x="89" y="95"/>
                  <a:pt x="96" y="95"/>
                </a:cubicBezTo>
                <a:cubicBezTo>
                  <a:pt x="103" y="95"/>
                  <a:pt x="109" y="93"/>
                  <a:pt x="113" y="88"/>
                </a:cubicBezTo>
                <a:cubicBezTo>
                  <a:pt x="192" y="10"/>
                  <a:pt x="192" y="10"/>
                  <a:pt x="192" y="10"/>
                </a:cubicBezTo>
                <a:cubicBezTo>
                  <a:pt x="192" y="8"/>
                  <a:pt x="192" y="8"/>
                  <a:pt x="192" y="8"/>
                </a:cubicBezTo>
                <a:cubicBezTo>
                  <a:pt x="192" y="4"/>
                  <a:pt x="188" y="0"/>
                  <a:pt x="184" y="0"/>
                </a:cubicBezTo>
                <a:close/>
                <a:moveTo>
                  <a:pt x="123" y="93"/>
                </a:moveTo>
                <a:cubicBezTo>
                  <a:pt x="116" y="100"/>
                  <a:pt x="108" y="105"/>
                  <a:pt x="96" y="105"/>
                </a:cubicBezTo>
                <a:cubicBezTo>
                  <a:pt x="84" y="105"/>
                  <a:pt x="76" y="100"/>
                  <a:pt x="69" y="93"/>
                </a:cubicBezTo>
                <a:cubicBezTo>
                  <a:pt x="51" y="75"/>
                  <a:pt x="51" y="75"/>
                  <a:pt x="51" y="75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32"/>
                  <a:pt x="4" y="136"/>
                  <a:pt x="8" y="136"/>
                </a:cubicBezTo>
                <a:cubicBezTo>
                  <a:pt x="184" y="136"/>
                  <a:pt x="184" y="136"/>
                  <a:pt x="184" y="136"/>
                </a:cubicBezTo>
                <a:cubicBezTo>
                  <a:pt x="188" y="136"/>
                  <a:pt x="192" y="132"/>
                  <a:pt x="192" y="128"/>
                </a:cubicBezTo>
                <a:cubicBezTo>
                  <a:pt x="192" y="126"/>
                  <a:pt x="192" y="126"/>
                  <a:pt x="192" y="126"/>
                </a:cubicBezTo>
                <a:cubicBezTo>
                  <a:pt x="141" y="75"/>
                  <a:pt x="141" y="75"/>
                  <a:pt x="141" y="75"/>
                </a:cubicBezTo>
                <a:lnTo>
                  <a:pt x="123" y="9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9503" tIns="34752" rIns="69503" bIns="34752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71736" y="2500306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6"/>
              </a:rPr>
              <a:t>8 (800) 301 29 94</a:t>
            </a:r>
            <a:r>
              <a:rPr lang="ru-RU" b="1" dirty="0" smtClean="0"/>
              <a:t> , </a:t>
            </a:r>
            <a:r>
              <a:rPr lang="ru-RU" b="1" dirty="0" smtClean="0">
                <a:hlinkClick r:id="rId7"/>
              </a:rPr>
              <a:t>8 (831) 435 14 91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143240" y="3286124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hlinkClick r:id="rId8"/>
              </a:rPr>
              <a:t>mybusiness52@ocpb-no.ru</a:t>
            </a:r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000232" y="4000504"/>
          <a:ext cx="4763168" cy="571504"/>
        </p:xfrm>
        <a:graphic>
          <a:graphicData uri="http://schemas.openxmlformats.org/drawingml/2006/table">
            <a:tbl>
              <a:tblPr/>
              <a:tblGrid>
                <a:gridCol w="151006"/>
                <a:gridCol w="4412287"/>
                <a:gridCol w="199875"/>
              </a:tblGrid>
              <a:tr h="57150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803" marR="6280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Arial"/>
                          <a:cs typeface="Times New Roman"/>
                        </a:rPr>
                        <a:t>Страничка на сайте Администрации Ковернинского </a:t>
                      </a:r>
                      <a:r>
                        <a:rPr lang="ru-RU" sz="1200" dirty="0" smtClean="0">
                          <a:latin typeface="Times New Roman"/>
                          <a:ea typeface="Arial"/>
                          <a:cs typeface="Times New Roman"/>
                        </a:rPr>
                        <a:t/>
                      </a:r>
                      <a:br>
                        <a:rPr lang="ru-RU" sz="1200" dirty="0" smtClean="0">
                          <a:latin typeface="Times New Roman"/>
                          <a:ea typeface="Arial"/>
                          <a:cs typeface="Times New Roman"/>
                        </a:rPr>
                      </a:br>
                      <a:r>
                        <a:rPr lang="ru-RU" sz="1200" dirty="0" smtClean="0">
                          <a:latin typeface="Times New Roman"/>
                          <a:ea typeface="Arial"/>
                          <a:cs typeface="Times New Roman"/>
                        </a:rPr>
                        <a:t>муниципального </a:t>
                      </a:r>
                      <a:r>
                        <a:rPr lang="ru-RU" sz="1200" dirty="0">
                          <a:latin typeface="Times New Roman"/>
                          <a:ea typeface="Arial"/>
                          <a:cs typeface="Times New Roman"/>
                        </a:rPr>
                        <a:t>округа: </a:t>
                      </a:r>
                      <a:r>
                        <a:rPr lang="ru-RU" sz="1200" dirty="0" smtClean="0"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1200" u="sng" dirty="0" smtClean="0">
                          <a:solidFill>
                            <a:srgbClr val="0C26E4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https</a:t>
                      </a:r>
                      <a:r>
                        <a:rPr lang="ru-RU" sz="1200" u="sng" dirty="0">
                          <a:solidFill>
                            <a:srgbClr val="0C26E4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://</a:t>
                      </a:r>
                      <a:r>
                        <a:rPr lang="en-US" sz="1200" u="sng" dirty="0" err="1">
                          <a:solidFill>
                            <a:srgbClr val="0C26E4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kovernino</a:t>
                      </a:r>
                      <a:r>
                        <a:rPr lang="ru-RU" sz="1200" u="sng" dirty="0">
                          <a:solidFill>
                            <a:srgbClr val="0C26E4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.</a:t>
                      </a:r>
                      <a:r>
                        <a:rPr lang="en-US" sz="1200" u="sng" dirty="0" err="1">
                          <a:solidFill>
                            <a:srgbClr val="0C26E4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nobl</a:t>
                      </a:r>
                      <a:r>
                        <a:rPr lang="ru-RU" sz="1200" u="sng" dirty="0">
                          <a:solidFill>
                            <a:srgbClr val="0C26E4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.</a:t>
                      </a:r>
                      <a:r>
                        <a:rPr lang="en-US" sz="1200" u="sng" dirty="0" err="1">
                          <a:solidFill>
                            <a:srgbClr val="0C26E4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ru</a:t>
                      </a:r>
                      <a:r>
                        <a:rPr lang="ru-RU" sz="1200" u="sng" dirty="0">
                          <a:solidFill>
                            <a:srgbClr val="0C26E4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/</a:t>
                      </a:r>
                      <a:r>
                        <a:rPr lang="en-US" sz="1200" u="sng" dirty="0">
                          <a:solidFill>
                            <a:srgbClr val="0C26E4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activity</a:t>
                      </a:r>
                      <a:r>
                        <a:rPr lang="ru-RU" sz="1200" u="sng" dirty="0">
                          <a:solidFill>
                            <a:srgbClr val="0C26E4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/12497/</a:t>
                      </a:r>
                      <a:r>
                        <a:rPr lang="ru-RU" sz="1200" dirty="0">
                          <a:solidFill>
                            <a:srgbClr val="663300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 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803" marR="6280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803" marR="6280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50" name="Рисунок 11" descr="http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33450" cy="619125"/>
          </a:xfrm>
          <a:prstGeom prst="rect">
            <a:avLst/>
          </a:prstGeom>
          <a:noFill/>
        </p:spPr>
      </p:pic>
      <p:pic>
        <p:nvPicPr>
          <p:cNvPr id="2049" name="Рисунок 4" descr="http://qrcoder.ru/code/?https%3A%2F%2Fkovernino.nobl.ru%2Fdocuments%2Fother%2F58686%2F&amp;4&amp;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57224" y="3857628"/>
            <a:ext cx="928694" cy="928694"/>
          </a:xfrm>
          <a:prstGeom prst="rect">
            <a:avLst/>
          </a:prstGeom>
          <a:noFill/>
        </p:spPr>
      </p:pic>
      <p:pic>
        <p:nvPicPr>
          <p:cNvPr id="17" name="Рисунок 16" descr="http://qrcoder.ru/code/?https%3A%2F%2Fvk.com%2Fclub226241917&amp;4&amp;0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57224" y="5143512"/>
            <a:ext cx="100013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image107238.jpg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143108" y="5286388"/>
            <a:ext cx="357190" cy="357190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643174" y="5214950"/>
            <a:ext cx="3429024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Информационный ресурс  в 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VK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C26E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13"/>
              </a:rPr>
              <a:t>https://vk.com/club226241917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 descr="qr-code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14942" y="5072074"/>
            <a:ext cx="990602" cy="990602"/>
          </a:xfrm>
          <a:prstGeom prst="rect">
            <a:avLst/>
          </a:prstGeom>
        </p:spPr>
      </p:pic>
      <p:pic>
        <p:nvPicPr>
          <p:cNvPr id="20" name="Рисунок 19" descr="post-103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357950" y="5214950"/>
            <a:ext cx="928694" cy="555668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Оценка качества мероприятия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785794"/>
            <a:ext cx="4537654" cy="52234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Номер слайда 5">
            <a:extLst>
              <a:ext uri="{FF2B5EF4-FFF2-40B4-BE49-F238E27FC236}">
                <a16:creationId xmlns:a16="http://schemas.microsoft.com/office/drawing/2014/main" xmlns="" id="{D680E562-D8EA-4213-97A2-2B8937CE0FBC}"/>
              </a:ext>
            </a:extLst>
          </p:cNvPr>
          <p:cNvSpPr txBox="1">
            <a:spLocks/>
          </p:cNvSpPr>
          <p:nvPr/>
        </p:nvSpPr>
        <p:spPr>
          <a:xfrm>
            <a:off x="8455398" y="6414792"/>
            <a:ext cx="6746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CFEABC-7CA1-4444-ADC1-EFA11C039040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3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C1E4DD9-7314-4897-A56E-53A867F11764}"/>
              </a:ext>
            </a:extLst>
          </p:cNvPr>
          <p:cNvSpPr txBox="1"/>
          <p:nvPr/>
        </p:nvSpPr>
        <p:spPr>
          <a:xfrm>
            <a:off x="3565792" y="6228253"/>
            <a:ext cx="22145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www.frpnn.ru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9">
            <a:extLst>
              <a:ext uri="{FF2B5EF4-FFF2-40B4-BE49-F238E27FC236}">
                <a16:creationId xmlns:a16="http://schemas.microsoft.com/office/drawing/2014/main" xmlns="" id="{B31108E8-E071-4531-B251-AE0E30041312}"/>
              </a:ext>
            </a:extLst>
          </p:cNvPr>
          <p:cNvGrpSpPr/>
          <p:nvPr/>
        </p:nvGrpSpPr>
        <p:grpSpPr>
          <a:xfrm>
            <a:off x="875686" y="1453686"/>
            <a:ext cx="490028" cy="571562"/>
            <a:chOff x="6736614" y="1694910"/>
            <a:chExt cx="679109" cy="710462"/>
          </a:xfrm>
        </p:grpSpPr>
        <p:grpSp>
          <p:nvGrpSpPr>
            <p:cNvPr id="10" name="Group 319">
              <a:extLst>
                <a:ext uri="{FF2B5EF4-FFF2-40B4-BE49-F238E27FC236}">
                  <a16:creationId xmlns:a16="http://schemas.microsoft.com/office/drawing/2014/main" xmlns="" id="{DBE86AF3-B693-4EF8-9A6C-413D8F8370F0}"/>
                </a:ext>
              </a:extLst>
            </p:cNvPr>
            <p:cNvGrpSpPr/>
            <p:nvPr/>
          </p:nvGrpSpPr>
          <p:grpSpPr>
            <a:xfrm>
              <a:off x="6736614" y="1694910"/>
              <a:ext cx="679109" cy="710462"/>
              <a:chOff x="2895601" y="3836988"/>
              <a:chExt cx="923925" cy="892176"/>
            </a:xfrm>
            <a:solidFill>
              <a:srgbClr val="9A3636"/>
            </a:solidFill>
          </p:grpSpPr>
          <p:sp>
            <p:nvSpPr>
              <p:cNvPr id="15" name="Freeform 19">
                <a:extLst>
                  <a:ext uri="{FF2B5EF4-FFF2-40B4-BE49-F238E27FC236}">
                    <a16:creationId xmlns:a16="http://schemas.microsoft.com/office/drawing/2014/main" xmlns="" id="{D9E33F62-4BF2-4824-920D-718FAFD3A1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95601" y="3836988"/>
                <a:ext cx="884238" cy="766763"/>
              </a:xfrm>
              <a:custGeom>
                <a:avLst/>
                <a:gdLst>
                  <a:gd name="T0" fmla="*/ 0 w 395"/>
                  <a:gd name="T1" fmla="*/ 136 h 343"/>
                  <a:gd name="T2" fmla="*/ 40 w 395"/>
                  <a:gd name="T3" fmla="*/ 295 h 343"/>
                  <a:gd name="T4" fmla="*/ 395 w 395"/>
                  <a:gd name="T5" fmla="*/ 207 h 343"/>
                  <a:gd name="T6" fmla="*/ 355 w 395"/>
                  <a:gd name="T7" fmla="*/ 48 h 343"/>
                  <a:gd name="T8" fmla="*/ 0 w 395"/>
                  <a:gd name="T9" fmla="*/ 136 h 343"/>
                  <a:gd name="T10" fmla="*/ 381 w 395"/>
                  <a:gd name="T11" fmla="*/ 211 h 343"/>
                  <a:gd name="T12" fmla="*/ 49 w 395"/>
                  <a:gd name="T13" fmla="*/ 269 h 343"/>
                  <a:gd name="T14" fmla="*/ 14 w 395"/>
                  <a:gd name="T15" fmla="*/ 132 h 343"/>
                  <a:gd name="T16" fmla="*/ 347 w 395"/>
                  <a:gd name="T17" fmla="*/ 73 h 343"/>
                  <a:gd name="T18" fmla="*/ 381 w 395"/>
                  <a:gd name="T19" fmla="*/ 211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5" h="343">
                    <a:moveTo>
                      <a:pt x="0" y="136"/>
                    </a:moveTo>
                    <a:cubicBezTo>
                      <a:pt x="14" y="189"/>
                      <a:pt x="27" y="242"/>
                      <a:pt x="40" y="295"/>
                    </a:cubicBezTo>
                    <a:cubicBezTo>
                      <a:pt x="133" y="160"/>
                      <a:pt x="303" y="343"/>
                      <a:pt x="395" y="207"/>
                    </a:cubicBezTo>
                    <a:cubicBezTo>
                      <a:pt x="382" y="154"/>
                      <a:pt x="369" y="101"/>
                      <a:pt x="355" y="48"/>
                    </a:cubicBezTo>
                    <a:cubicBezTo>
                      <a:pt x="263" y="182"/>
                      <a:pt x="93" y="0"/>
                      <a:pt x="0" y="136"/>
                    </a:cubicBezTo>
                    <a:close/>
                    <a:moveTo>
                      <a:pt x="381" y="211"/>
                    </a:moveTo>
                    <a:cubicBezTo>
                      <a:pt x="291" y="314"/>
                      <a:pt x="139" y="168"/>
                      <a:pt x="49" y="269"/>
                    </a:cubicBezTo>
                    <a:cubicBezTo>
                      <a:pt x="37" y="223"/>
                      <a:pt x="26" y="177"/>
                      <a:pt x="14" y="132"/>
                    </a:cubicBezTo>
                    <a:cubicBezTo>
                      <a:pt x="105" y="29"/>
                      <a:pt x="256" y="175"/>
                      <a:pt x="347" y="73"/>
                    </a:cubicBezTo>
                    <a:cubicBezTo>
                      <a:pt x="358" y="119"/>
                      <a:pt x="370" y="165"/>
                      <a:pt x="381" y="2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Magneto" panose="04030805050802020D02" pitchFamily="82" charset="0"/>
                </a:endParaRPr>
              </a:p>
            </p:txBody>
          </p:sp>
          <p:sp>
            <p:nvSpPr>
              <p:cNvPr id="16" name="Freeform 20">
                <a:extLst>
                  <a:ext uri="{FF2B5EF4-FFF2-40B4-BE49-F238E27FC236}">
                    <a16:creationId xmlns:a16="http://schemas.microsoft.com/office/drawing/2014/main" xmlns="" id="{2D0AA381-EE30-4D2C-AE6A-1BDDE812D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1681" y="4033839"/>
                <a:ext cx="400050" cy="373063"/>
              </a:xfrm>
              <a:custGeom>
                <a:avLst/>
                <a:gdLst>
                  <a:gd name="T0" fmla="*/ 179 w 179"/>
                  <a:gd name="T1" fmla="*/ 167 h 167"/>
                  <a:gd name="T2" fmla="*/ 37 w 179"/>
                  <a:gd name="T3" fmla="*/ 149 h 167"/>
                  <a:gd name="T4" fmla="*/ 0 w 179"/>
                  <a:gd name="T5" fmla="*/ 0 h 167"/>
                  <a:gd name="T6" fmla="*/ 142 w 179"/>
                  <a:gd name="T7" fmla="*/ 18 h 167"/>
                  <a:gd name="T8" fmla="*/ 179 w 179"/>
                  <a:gd name="T9" fmla="*/ 167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9" h="167">
                    <a:moveTo>
                      <a:pt x="179" y="167"/>
                    </a:moveTo>
                    <a:cubicBezTo>
                      <a:pt x="133" y="166"/>
                      <a:pt x="83" y="150"/>
                      <a:pt x="37" y="149"/>
                    </a:cubicBezTo>
                    <a:cubicBezTo>
                      <a:pt x="25" y="99"/>
                      <a:pt x="12" y="49"/>
                      <a:pt x="0" y="0"/>
                    </a:cubicBezTo>
                    <a:cubicBezTo>
                      <a:pt x="46" y="0"/>
                      <a:pt x="96" y="17"/>
                      <a:pt x="142" y="18"/>
                    </a:cubicBezTo>
                    <a:cubicBezTo>
                      <a:pt x="155" y="68"/>
                      <a:pt x="167" y="117"/>
                      <a:pt x="179" y="1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Magneto" panose="04030805050802020D02" pitchFamily="82" charset="0"/>
                </a:endParaRPr>
              </a:p>
            </p:txBody>
          </p:sp>
          <p:sp>
            <p:nvSpPr>
              <p:cNvPr id="17" name="Freeform 21">
                <a:extLst>
                  <a:ext uri="{FF2B5EF4-FFF2-40B4-BE49-F238E27FC236}">
                    <a16:creationId xmlns:a16="http://schemas.microsoft.com/office/drawing/2014/main" xmlns="" id="{508C2B8B-DC72-4C9F-BD0E-F18F65D7C4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7863" y="4111626"/>
                <a:ext cx="239713" cy="214313"/>
              </a:xfrm>
              <a:custGeom>
                <a:avLst/>
                <a:gdLst>
                  <a:gd name="T0" fmla="*/ 101 w 107"/>
                  <a:gd name="T1" fmla="*/ 56 h 96"/>
                  <a:gd name="T2" fmla="*/ 64 w 107"/>
                  <a:gd name="T3" fmla="*/ 91 h 96"/>
                  <a:gd name="T4" fmla="*/ 6 w 107"/>
                  <a:gd name="T5" fmla="*/ 41 h 96"/>
                  <a:gd name="T6" fmla="*/ 43 w 107"/>
                  <a:gd name="T7" fmla="*/ 5 h 96"/>
                  <a:gd name="T8" fmla="*/ 101 w 107"/>
                  <a:gd name="T9" fmla="*/ 5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96">
                    <a:moveTo>
                      <a:pt x="101" y="56"/>
                    </a:moveTo>
                    <a:cubicBezTo>
                      <a:pt x="107" y="80"/>
                      <a:pt x="91" y="96"/>
                      <a:pt x="64" y="91"/>
                    </a:cubicBezTo>
                    <a:cubicBezTo>
                      <a:pt x="38" y="86"/>
                      <a:pt x="12" y="64"/>
                      <a:pt x="6" y="41"/>
                    </a:cubicBezTo>
                    <a:cubicBezTo>
                      <a:pt x="0" y="17"/>
                      <a:pt x="16" y="0"/>
                      <a:pt x="43" y="5"/>
                    </a:cubicBezTo>
                    <a:cubicBezTo>
                      <a:pt x="69" y="10"/>
                      <a:pt x="95" y="32"/>
                      <a:pt x="10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Magneto" panose="04030805050802020D02" pitchFamily="82" charset="0"/>
                </a:endParaRPr>
              </a:p>
            </p:txBody>
          </p:sp>
          <p:sp>
            <p:nvSpPr>
              <p:cNvPr id="18" name="Freeform 23">
                <a:extLst>
                  <a:ext uri="{FF2B5EF4-FFF2-40B4-BE49-F238E27FC236}">
                    <a16:creationId xmlns:a16="http://schemas.microsoft.com/office/drawing/2014/main" xmlns="" id="{C7D3A061-AD6D-4730-A06A-6B033D968C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3701" y="4084638"/>
                <a:ext cx="69850" cy="112713"/>
              </a:xfrm>
              <a:custGeom>
                <a:avLst/>
                <a:gdLst>
                  <a:gd name="T0" fmla="*/ 26 w 31"/>
                  <a:gd name="T1" fmla="*/ 0 h 50"/>
                  <a:gd name="T2" fmla="*/ 0 w 31"/>
                  <a:gd name="T3" fmla="*/ 21 h 50"/>
                  <a:gd name="T4" fmla="*/ 8 w 31"/>
                  <a:gd name="T5" fmla="*/ 50 h 50"/>
                  <a:gd name="T6" fmla="*/ 26 w 31"/>
                  <a:gd name="T7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50">
                    <a:moveTo>
                      <a:pt x="26" y="0"/>
                    </a:moveTo>
                    <a:cubicBezTo>
                      <a:pt x="17" y="5"/>
                      <a:pt x="9" y="12"/>
                      <a:pt x="0" y="21"/>
                    </a:cubicBezTo>
                    <a:cubicBezTo>
                      <a:pt x="3" y="31"/>
                      <a:pt x="5" y="41"/>
                      <a:pt x="8" y="50"/>
                    </a:cubicBezTo>
                    <a:cubicBezTo>
                      <a:pt x="21" y="36"/>
                      <a:pt x="31" y="16"/>
                      <a:pt x="26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Magneto" panose="04030805050802020D02" pitchFamily="82" charset="0"/>
                </a:endParaRPr>
              </a:p>
            </p:txBody>
          </p:sp>
          <p:sp>
            <p:nvSpPr>
              <p:cNvPr id="19" name="Freeform 24">
                <a:extLst>
                  <a:ext uri="{FF2B5EF4-FFF2-40B4-BE49-F238E27FC236}">
                    <a16:creationId xmlns:a16="http://schemas.microsoft.com/office/drawing/2014/main" xmlns="" id="{173E86DC-371E-41D9-8C23-48F121D3C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9976" y="4013201"/>
                <a:ext cx="73025" cy="98425"/>
              </a:xfrm>
              <a:custGeom>
                <a:avLst/>
                <a:gdLst>
                  <a:gd name="T0" fmla="*/ 0 w 33"/>
                  <a:gd name="T1" fmla="*/ 20 h 44"/>
                  <a:gd name="T2" fmla="*/ 26 w 33"/>
                  <a:gd name="T3" fmla="*/ 0 h 44"/>
                  <a:gd name="T4" fmla="*/ 33 w 33"/>
                  <a:gd name="T5" fmla="*/ 29 h 44"/>
                  <a:gd name="T6" fmla="*/ 0 w 33"/>
                  <a:gd name="T7" fmla="*/ 2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4">
                    <a:moveTo>
                      <a:pt x="0" y="20"/>
                    </a:moveTo>
                    <a:cubicBezTo>
                      <a:pt x="9" y="15"/>
                      <a:pt x="18" y="8"/>
                      <a:pt x="26" y="0"/>
                    </a:cubicBezTo>
                    <a:cubicBezTo>
                      <a:pt x="28" y="9"/>
                      <a:pt x="31" y="19"/>
                      <a:pt x="33" y="29"/>
                    </a:cubicBezTo>
                    <a:cubicBezTo>
                      <a:pt x="20" y="44"/>
                      <a:pt x="4" y="37"/>
                      <a:pt x="0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Magneto" panose="04030805050802020D02" pitchFamily="82" charset="0"/>
                </a:endParaRPr>
              </a:p>
            </p:txBody>
          </p:sp>
          <p:sp>
            <p:nvSpPr>
              <p:cNvPr id="20" name="Freeform 25">
                <a:extLst>
                  <a:ext uri="{FF2B5EF4-FFF2-40B4-BE49-F238E27FC236}">
                    <a16:creationId xmlns:a16="http://schemas.microsoft.com/office/drawing/2014/main" xmlns="" id="{56CDE050-5CDC-4B6C-B142-36F01D5B9F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3476" y="4241801"/>
                <a:ext cx="68263" cy="114300"/>
              </a:xfrm>
              <a:custGeom>
                <a:avLst/>
                <a:gdLst>
                  <a:gd name="T0" fmla="*/ 4 w 30"/>
                  <a:gd name="T1" fmla="*/ 51 h 51"/>
                  <a:gd name="T2" fmla="*/ 30 w 30"/>
                  <a:gd name="T3" fmla="*/ 30 h 51"/>
                  <a:gd name="T4" fmla="*/ 23 w 30"/>
                  <a:gd name="T5" fmla="*/ 0 h 51"/>
                  <a:gd name="T6" fmla="*/ 4 w 30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1">
                    <a:moveTo>
                      <a:pt x="4" y="51"/>
                    </a:moveTo>
                    <a:cubicBezTo>
                      <a:pt x="13" y="46"/>
                      <a:pt x="22" y="39"/>
                      <a:pt x="30" y="30"/>
                    </a:cubicBezTo>
                    <a:cubicBezTo>
                      <a:pt x="27" y="20"/>
                      <a:pt x="25" y="10"/>
                      <a:pt x="23" y="0"/>
                    </a:cubicBezTo>
                    <a:cubicBezTo>
                      <a:pt x="9" y="15"/>
                      <a:pt x="0" y="34"/>
                      <a:pt x="4" y="5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Magneto" panose="04030805050802020D02" pitchFamily="82" charset="0"/>
                </a:endParaRPr>
              </a:p>
            </p:txBody>
          </p:sp>
          <p:sp>
            <p:nvSpPr>
              <p:cNvPr id="21" name="Freeform 26">
                <a:extLst>
                  <a:ext uri="{FF2B5EF4-FFF2-40B4-BE49-F238E27FC236}">
                    <a16:creationId xmlns:a16="http://schemas.microsoft.com/office/drawing/2014/main" xmlns="" id="{E830564B-1F14-46AC-B9E2-D488562EEC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2438" y="4329113"/>
                <a:ext cx="73025" cy="98425"/>
              </a:xfrm>
              <a:custGeom>
                <a:avLst/>
                <a:gdLst>
                  <a:gd name="T0" fmla="*/ 33 w 33"/>
                  <a:gd name="T1" fmla="*/ 23 h 44"/>
                  <a:gd name="T2" fmla="*/ 7 w 33"/>
                  <a:gd name="T3" fmla="*/ 44 h 44"/>
                  <a:gd name="T4" fmla="*/ 0 w 33"/>
                  <a:gd name="T5" fmla="*/ 15 h 44"/>
                  <a:gd name="T6" fmla="*/ 33 w 33"/>
                  <a:gd name="T7" fmla="*/ 2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4">
                    <a:moveTo>
                      <a:pt x="33" y="23"/>
                    </a:moveTo>
                    <a:cubicBezTo>
                      <a:pt x="24" y="28"/>
                      <a:pt x="15" y="35"/>
                      <a:pt x="7" y="44"/>
                    </a:cubicBezTo>
                    <a:cubicBezTo>
                      <a:pt x="5" y="34"/>
                      <a:pt x="2" y="25"/>
                      <a:pt x="0" y="15"/>
                    </a:cubicBezTo>
                    <a:cubicBezTo>
                      <a:pt x="14" y="0"/>
                      <a:pt x="29" y="7"/>
                      <a:pt x="33" y="2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Magneto" panose="04030805050802020D02" pitchFamily="82" charset="0"/>
                </a:endParaRPr>
              </a:p>
            </p:txBody>
          </p:sp>
          <p:sp>
            <p:nvSpPr>
              <p:cNvPr id="23" name="Freeform 27">
                <a:extLst>
                  <a:ext uri="{FF2B5EF4-FFF2-40B4-BE49-F238E27FC236}">
                    <a16:creationId xmlns:a16="http://schemas.microsoft.com/office/drawing/2014/main" xmlns="" id="{B1031156-9A72-4B19-B8D2-11F326B853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2438" y="4216401"/>
                <a:ext cx="803275" cy="428625"/>
              </a:xfrm>
              <a:custGeom>
                <a:avLst/>
                <a:gdLst>
                  <a:gd name="T0" fmla="*/ 0 w 359"/>
                  <a:gd name="T1" fmla="*/ 128 h 191"/>
                  <a:gd name="T2" fmla="*/ 4 w 359"/>
                  <a:gd name="T3" fmla="*/ 143 h 191"/>
                  <a:gd name="T4" fmla="*/ 359 w 359"/>
                  <a:gd name="T5" fmla="*/ 55 h 191"/>
                  <a:gd name="T6" fmla="*/ 356 w 359"/>
                  <a:gd name="T7" fmla="*/ 45 h 191"/>
                  <a:gd name="T8" fmla="*/ 0 w 359"/>
                  <a:gd name="T9" fmla="*/ 128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9" h="191">
                    <a:moveTo>
                      <a:pt x="0" y="128"/>
                    </a:moveTo>
                    <a:cubicBezTo>
                      <a:pt x="1" y="133"/>
                      <a:pt x="2" y="138"/>
                      <a:pt x="4" y="143"/>
                    </a:cubicBezTo>
                    <a:cubicBezTo>
                      <a:pt x="96" y="9"/>
                      <a:pt x="266" y="191"/>
                      <a:pt x="359" y="55"/>
                    </a:cubicBezTo>
                    <a:cubicBezTo>
                      <a:pt x="358" y="52"/>
                      <a:pt x="357" y="49"/>
                      <a:pt x="356" y="45"/>
                    </a:cubicBezTo>
                    <a:cubicBezTo>
                      <a:pt x="262" y="174"/>
                      <a:pt x="94" y="0"/>
                      <a:pt x="0" y="12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Magneto" panose="04030805050802020D02" pitchFamily="82" charset="0"/>
                </a:endParaRPr>
              </a:p>
            </p:txBody>
          </p:sp>
          <p:sp>
            <p:nvSpPr>
              <p:cNvPr id="24" name="Freeform 28">
                <a:extLst>
                  <a:ext uri="{FF2B5EF4-FFF2-40B4-BE49-F238E27FC236}">
                    <a16:creationId xmlns:a16="http://schemas.microsoft.com/office/drawing/2014/main" xmlns="" id="{ED368C9B-E9F8-4818-AB2F-0013681E88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138" y="4257676"/>
                <a:ext cx="801688" cy="428625"/>
              </a:xfrm>
              <a:custGeom>
                <a:avLst/>
                <a:gdLst>
                  <a:gd name="T0" fmla="*/ 0 w 358"/>
                  <a:gd name="T1" fmla="*/ 129 h 192"/>
                  <a:gd name="T2" fmla="*/ 3 w 358"/>
                  <a:gd name="T3" fmla="*/ 144 h 192"/>
                  <a:gd name="T4" fmla="*/ 358 w 358"/>
                  <a:gd name="T5" fmla="*/ 56 h 192"/>
                  <a:gd name="T6" fmla="*/ 356 w 358"/>
                  <a:gd name="T7" fmla="*/ 46 h 192"/>
                  <a:gd name="T8" fmla="*/ 0 w 358"/>
                  <a:gd name="T9" fmla="*/ 129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8" h="192">
                    <a:moveTo>
                      <a:pt x="0" y="129"/>
                    </a:moveTo>
                    <a:cubicBezTo>
                      <a:pt x="1" y="134"/>
                      <a:pt x="2" y="139"/>
                      <a:pt x="3" y="144"/>
                    </a:cubicBezTo>
                    <a:cubicBezTo>
                      <a:pt x="96" y="9"/>
                      <a:pt x="266" y="192"/>
                      <a:pt x="358" y="56"/>
                    </a:cubicBezTo>
                    <a:cubicBezTo>
                      <a:pt x="358" y="53"/>
                      <a:pt x="357" y="49"/>
                      <a:pt x="356" y="46"/>
                    </a:cubicBezTo>
                    <a:cubicBezTo>
                      <a:pt x="262" y="175"/>
                      <a:pt x="94" y="0"/>
                      <a:pt x="0" y="1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Magneto" panose="04030805050802020D02" pitchFamily="82" charset="0"/>
                </a:endParaRPr>
              </a:p>
            </p:txBody>
          </p:sp>
          <p:sp>
            <p:nvSpPr>
              <p:cNvPr id="25" name="Freeform 29">
                <a:extLst>
                  <a:ext uri="{FF2B5EF4-FFF2-40B4-BE49-F238E27FC236}">
                    <a16:creationId xmlns:a16="http://schemas.microsoft.com/office/drawing/2014/main" xmlns="" id="{A1D75847-348E-4FAD-861A-2750971A7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7838" y="4298951"/>
                <a:ext cx="801688" cy="430213"/>
              </a:xfrm>
              <a:custGeom>
                <a:avLst/>
                <a:gdLst>
                  <a:gd name="T0" fmla="*/ 0 w 358"/>
                  <a:gd name="T1" fmla="*/ 129 h 192"/>
                  <a:gd name="T2" fmla="*/ 3 w 358"/>
                  <a:gd name="T3" fmla="*/ 143 h 192"/>
                  <a:gd name="T4" fmla="*/ 358 w 358"/>
                  <a:gd name="T5" fmla="*/ 56 h 192"/>
                  <a:gd name="T6" fmla="*/ 356 w 358"/>
                  <a:gd name="T7" fmla="*/ 46 h 192"/>
                  <a:gd name="T8" fmla="*/ 0 w 358"/>
                  <a:gd name="T9" fmla="*/ 129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8" h="192">
                    <a:moveTo>
                      <a:pt x="0" y="129"/>
                    </a:moveTo>
                    <a:cubicBezTo>
                      <a:pt x="1" y="134"/>
                      <a:pt x="2" y="139"/>
                      <a:pt x="3" y="143"/>
                    </a:cubicBezTo>
                    <a:cubicBezTo>
                      <a:pt x="96" y="9"/>
                      <a:pt x="266" y="192"/>
                      <a:pt x="358" y="56"/>
                    </a:cubicBezTo>
                    <a:cubicBezTo>
                      <a:pt x="357" y="52"/>
                      <a:pt x="357" y="49"/>
                      <a:pt x="356" y="46"/>
                    </a:cubicBezTo>
                    <a:cubicBezTo>
                      <a:pt x="262" y="174"/>
                      <a:pt x="94" y="0"/>
                      <a:pt x="0" y="1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74295" tIns="37148" rIns="74295" bIns="3714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Magneto" panose="04030805050802020D02" pitchFamily="82" charset="0"/>
                </a:endParaRPr>
              </a:p>
            </p:txBody>
          </p:sp>
        </p:grpSp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xmlns="" id="{83FBFBC7-DDAB-44BE-A53E-0A29CBA44B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687535">
              <a:off x="6983669" y="1904453"/>
              <a:ext cx="134072" cy="1764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D587C3D0-46E3-4A37-9042-1E6B800FC151}"/>
              </a:ext>
            </a:extLst>
          </p:cNvPr>
          <p:cNvCxnSpPr>
            <a:cxnSpLocks/>
          </p:cNvCxnSpPr>
          <p:nvPr/>
        </p:nvCxnSpPr>
        <p:spPr>
          <a:xfrm>
            <a:off x="1430057" y="1534866"/>
            <a:ext cx="9821" cy="558750"/>
          </a:xfrm>
          <a:prstGeom prst="line">
            <a:avLst/>
          </a:prstGeom>
          <a:ln>
            <a:solidFill>
              <a:srgbClr val="9A36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3F41075-56D8-431D-998B-9B15535B686D}"/>
              </a:ext>
            </a:extLst>
          </p:cNvPr>
          <p:cNvSpPr txBox="1"/>
          <p:nvPr/>
        </p:nvSpPr>
        <p:spPr>
          <a:xfrm>
            <a:off x="1489836" y="1443824"/>
            <a:ext cx="16276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87313" algn="l"/>
              </a:tabLst>
            </a:pPr>
            <a:r>
              <a:rPr lang="ru-RU" sz="1600" b="1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СУММА ЗАЙМА: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AAAB523-BD5F-4CB4-A70A-674B4B1BE861}"/>
              </a:ext>
            </a:extLst>
          </p:cNvPr>
          <p:cNvSpPr txBox="1"/>
          <p:nvPr/>
        </p:nvSpPr>
        <p:spPr>
          <a:xfrm>
            <a:off x="1489836" y="1928802"/>
            <a:ext cx="2867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1600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5 млн </a:t>
            </a:r>
            <a:r>
              <a:rPr lang="ru-RU" sz="1600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1600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2 млрд</a:t>
            </a:r>
            <a:r>
              <a:rPr lang="ru-RU" sz="1600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</p:txBody>
      </p:sp>
      <p:grpSp>
        <p:nvGrpSpPr>
          <p:cNvPr id="11" name="Group 59">
            <a:extLst>
              <a:ext uri="{FF2B5EF4-FFF2-40B4-BE49-F238E27FC236}">
                <a16:creationId xmlns:a16="http://schemas.microsoft.com/office/drawing/2014/main" xmlns="" id="{AD1ADA40-5EBF-4B36-8DFD-319137F980B6}"/>
              </a:ext>
            </a:extLst>
          </p:cNvPr>
          <p:cNvGrpSpPr/>
          <p:nvPr/>
        </p:nvGrpSpPr>
        <p:grpSpPr>
          <a:xfrm>
            <a:off x="970902" y="2653373"/>
            <a:ext cx="355567" cy="473792"/>
            <a:chOff x="974726" y="1424884"/>
            <a:chExt cx="699198" cy="697583"/>
          </a:xfrm>
          <a:solidFill>
            <a:srgbClr val="9A3636"/>
          </a:solidFill>
        </p:grpSpPr>
        <p:sp>
          <p:nvSpPr>
            <p:cNvPr id="30" name="Freeform 38">
              <a:extLst>
                <a:ext uri="{FF2B5EF4-FFF2-40B4-BE49-F238E27FC236}">
                  <a16:creationId xmlns:a16="http://schemas.microsoft.com/office/drawing/2014/main" xmlns="" id="{8B5051D2-4344-4F7A-9784-F91ED11D67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4726" y="1424884"/>
              <a:ext cx="699198" cy="697583"/>
            </a:xfrm>
            <a:custGeom>
              <a:avLst/>
              <a:gdLst>
                <a:gd name="T0" fmla="*/ 312 w 366"/>
                <a:gd name="T1" fmla="*/ 53 h 365"/>
                <a:gd name="T2" fmla="*/ 183 w 366"/>
                <a:gd name="T3" fmla="*/ 0 h 365"/>
                <a:gd name="T4" fmla="*/ 54 w 366"/>
                <a:gd name="T5" fmla="*/ 53 h 365"/>
                <a:gd name="T6" fmla="*/ 0 w 366"/>
                <a:gd name="T7" fmla="*/ 183 h 365"/>
                <a:gd name="T8" fmla="*/ 54 w 366"/>
                <a:gd name="T9" fmla="*/ 312 h 365"/>
                <a:gd name="T10" fmla="*/ 183 w 366"/>
                <a:gd name="T11" fmla="*/ 365 h 365"/>
                <a:gd name="T12" fmla="*/ 312 w 366"/>
                <a:gd name="T13" fmla="*/ 312 h 365"/>
                <a:gd name="T14" fmla="*/ 366 w 366"/>
                <a:gd name="T15" fmla="*/ 183 h 365"/>
                <a:gd name="T16" fmla="*/ 312 w 366"/>
                <a:gd name="T17" fmla="*/ 53 h 365"/>
                <a:gd name="T18" fmla="*/ 184 w 366"/>
                <a:gd name="T19" fmla="*/ 22 h 365"/>
                <a:gd name="T20" fmla="*/ 299 w 366"/>
                <a:gd name="T21" fmla="*/ 69 h 365"/>
                <a:gd name="T22" fmla="*/ 347 w 366"/>
                <a:gd name="T23" fmla="*/ 185 h 365"/>
                <a:gd name="T24" fmla="*/ 299 w 366"/>
                <a:gd name="T25" fmla="*/ 300 h 365"/>
                <a:gd name="T26" fmla="*/ 184 w 366"/>
                <a:gd name="T27" fmla="*/ 348 h 365"/>
                <a:gd name="T28" fmla="*/ 68 w 366"/>
                <a:gd name="T29" fmla="*/ 300 h 365"/>
                <a:gd name="T30" fmla="*/ 21 w 366"/>
                <a:gd name="T31" fmla="*/ 185 h 365"/>
                <a:gd name="T32" fmla="*/ 68 w 366"/>
                <a:gd name="T33" fmla="*/ 69 h 365"/>
                <a:gd name="T34" fmla="*/ 184 w 366"/>
                <a:gd name="T35" fmla="*/ 22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6" h="365">
                  <a:moveTo>
                    <a:pt x="312" y="53"/>
                  </a:moveTo>
                  <a:cubicBezTo>
                    <a:pt x="277" y="18"/>
                    <a:pt x="233" y="0"/>
                    <a:pt x="183" y="0"/>
                  </a:cubicBezTo>
                  <a:cubicBezTo>
                    <a:pt x="133" y="0"/>
                    <a:pt x="89" y="18"/>
                    <a:pt x="54" y="53"/>
                  </a:cubicBezTo>
                  <a:cubicBezTo>
                    <a:pt x="18" y="89"/>
                    <a:pt x="0" y="132"/>
                    <a:pt x="0" y="183"/>
                  </a:cubicBezTo>
                  <a:cubicBezTo>
                    <a:pt x="0" y="233"/>
                    <a:pt x="18" y="276"/>
                    <a:pt x="54" y="312"/>
                  </a:cubicBezTo>
                  <a:cubicBezTo>
                    <a:pt x="89" y="348"/>
                    <a:pt x="133" y="365"/>
                    <a:pt x="183" y="365"/>
                  </a:cubicBezTo>
                  <a:cubicBezTo>
                    <a:pt x="233" y="365"/>
                    <a:pt x="277" y="348"/>
                    <a:pt x="312" y="312"/>
                  </a:cubicBezTo>
                  <a:cubicBezTo>
                    <a:pt x="348" y="276"/>
                    <a:pt x="366" y="233"/>
                    <a:pt x="366" y="183"/>
                  </a:cubicBezTo>
                  <a:cubicBezTo>
                    <a:pt x="366" y="132"/>
                    <a:pt x="348" y="89"/>
                    <a:pt x="312" y="53"/>
                  </a:cubicBezTo>
                  <a:close/>
                  <a:moveTo>
                    <a:pt x="184" y="22"/>
                  </a:moveTo>
                  <a:cubicBezTo>
                    <a:pt x="229" y="22"/>
                    <a:pt x="267" y="38"/>
                    <a:pt x="299" y="69"/>
                  </a:cubicBezTo>
                  <a:cubicBezTo>
                    <a:pt x="331" y="101"/>
                    <a:pt x="346" y="140"/>
                    <a:pt x="347" y="185"/>
                  </a:cubicBezTo>
                  <a:cubicBezTo>
                    <a:pt x="346" y="230"/>
                    <a:pt x="331" y="268"/>
                    <a:pt x="299" y="300"/>
                  </a:cubicBezTo>
                  <a:cubicBezTo>
                    <a:pt x="267" y="331"/>
                    <a:pt x="229" y="347"/>
                    <a:pt x="184" y="348"/>
                  </a:cubicBezTo>
                  <a:cubicBezTo>
                    <a:pt x="139" y="347"/>
                    <a:pt x="100" y="331"/>
                    <a:pt x="68" y="300"/>
                  </a:cubicBezTo>
                  <a:cubicBezTo>
                    <a:pt x="37" y="268"/>
                    <a:pt x="21" y="230"/>
                    <a:pt x="21" y="185"/>
                  </a:cubicBezTo>
                  <a:cubicBezTo>
                    <a:pt x="21" y="140"/>
                    <a:pt x="37" y="101"/>
                    <a:pt x="68" y="69"/>
                  </a:cubicBezTo>
                  <a:cubicBezTo>
                    <a:pt x="100" y="38"/>
                    <a:pt x="139" y="22"/>
                    <a:pt x="18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Magneto" panose="04030805050802020D02" pitchFamily="82" charset="0"/>
              </a:endParaRPr>
            </a:p>
          </p:txBody>
        </p:sp>
        <p:sp>
          <p:nvSpPr>
            <p:cNvPr id="31" name="Freeform 39">
              <a:extLst>
                <a:ext uri="{FF2B5EF4-FFF2-40B4-BE49-F238E27FC236}">
                  <a16:creationId xmlns:a16="http://schemas.microsoft.com/office/drawing/2014/main" xmlns="" id="{31018CC9-8C6B-4ADF-BA23-A612328A3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076" y="1486245"/>
              <a:ext cx="230913" cy="366554"/>
            </a:xfrm>
            <a:custGeom>
              <a:avLst/>
              <a:gdLst>
                <a:gd name="T0" fmla="*/ 121 w 121"/>
                <a:gd name="T1" fmla="*/ 8 h 192"/>
                <a:gd name="T2" fmla="*/ 120 w 121"/>
                <a:gd name="T3" fmla="*/ 3 h 192"/>
                <a:gd name="T4" fmla="*/ 116 w 121"/>
                <a:gd name="T5" fmla="*/ 1 h 192"/>
                <a:gd name="T6" fmla="*/ 116 w 121"/>
                <a:gd name="T7" fmla="*/ 1 h 192"/>
                <a:gd name="T8" fmla="*/ 111 w 121"/>
                <a:gd name="T9" fmla="*/ 1 h 192"/>
                <a:gd name="T10" fmla="*/ 109 w 121"/>
                <a:gd name="T11" fmla="*/ 5 h 192"/>
                <a:gd name="T12" fmla="*/ 80 w 121"/>
                <a:gd name="T13" fmla="*/ 142 h 192"/>
                <a:gd name="T14" fmla="*/ 77 w 121"/>
                <a:gd name="T15" fmla="*/ 143 h 192"/>
                <a:gd name="T16" fmla="*/ 6 w 121"/>
                <a:gd name="T17" fmla="*/ 173 h 192"/>
                <a:gd name="T18" fmla="*/ 1 w 121"/>
                <a:gd name="T19" fmla="*/ 178 h 192"/>
                <a:gd name="T20" fmla="*/ 1 w 121"/>
                <a:gd name="T21" fmla="*/ 186 h 192"/>
                <a:gd name="T22" fmla="*/ 1 w 121"/>
                <a:gd name="T23" fmla="*/ 186 h 192"/>
                <a:gd name="T24" fmla="*/ 7 w 121"/>
                <a:gd name="T25" fmla="*/ 192 h 192"/>
                <a:gd name="T26" fmla="*/ 14 w 121"/>
                <a:gd name="T27" fmla="*/ 192 h 192"/>
                <a:gd name="T28" fmla="*/ 83 w 121"/>
                <a:gd name="T29" fmla="*/ 163 h 192"/>
                <a:gd name="T30" fmla="*/ 88 w 121"/>
                <a:gd name="T31" fmla="*/ 160 h 192"/>
                <a:gd name="T32" fmla="*/ 91 w 121"/>
                <a:gd name="T33" fmla="*/ 156 h 192"/>
                <a:gd name="T34" fmla="*/ 91 w 121"/>
                <a:gd name="T35" fmla="*/ 149 h 192"/>
                <a:gd name="T36" fmla="*/ 121 w 121"/>
                <a:gd name="T37" fmla="*/ 8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1" h="192">
                  <a:moveTo>
                    <a:pt x="121" y="8"/>
                  </a:moveTo>
                  <a:cubicBezTo>
                    <a:pt x="121" y="6"/>
                    <a:pt x="121" y="4"/>
                    <a:pt x="120" y="3"/>
                  </a:cubicBezTo>
                  <a:cubicBezTo>
                    <a:pt x="119" y="2"/>
                    <a:pt x="118" y="1"/>
                    <a:pt x="116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4" y="0"/>
                    <a:pt x="113" y="0"/>
                    <a:pt x="111" y="1"/>
                  </a:cubicBezTo>
                  <a:cubicBezTo>
                    <a:pt x="110" y="2"/>
                    <a:pt x="109" y="3"/>
                    <a:pt x="109" y="5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9" y="143"/>
                    <a:pt x="78" y="143"/>
                    <a:pt x="77" y="143"/>
                  </a:cubicBezTo>
                  <a:cubicBezTo>
                    <a:pt x="6" y="173"/>
                    <a:pt x="6" y="173"/>
                    <a:pt x="6" y="173"/>
                  </a:cubicBezTo>
                  <a:cubicBezTo>
                    <a:pt x="4" y="174"/>
                    <a:pt x="2" y="176"/>
                    <a:pt x="1" y="178"/>
                  </a:cubicBezTo>
                  <a:cubicBezTo>
                    <a:pt x="0" y="181"/>
                    <a:pt x="0" y="183"/>
                    <a:pt x="1" y="186"/>
                  </a:cubicBezTo>
                  <a:cubicBezTo>
                    <a:pt x="1" y="186"/>
                    <a:pt x="1" y="186"/>
                    <a:pt x="1" y="186"/>
                  </a:cubicBezTo>
                  <a:cubicBezTo>
                    <a:pt x="2" y="188"/>
                    <a:pt x="4" y="190"/>
                    <a:pt x="7" y="192"/>
                  </a:cubicBezTo>
                  <a:cubicBezTo>
                    <a:pt x="9" y="192"/>
                    <a:pt x="11" y="192"/>
                    <a:pt x="14" y="192"/>
                  </a:cubicBezTo>
                  <a:cubicBezTo>
                    <a:pt x="83" y="163"/>
                    <a:pt x="83" y="163"/>
                    <a:pt x="83" y="163"/>
                  </a:cubicBezTo>
                  <a:cubicBezTo>
                    <a:pt x="85" y="162"/>
                    <a:pt x="87" y="161"/>
                    <a:pt x="88" y="160"/>
                  </a:cubicBezTo>
                  <a:cubicBezTo>
                    <a:pt x="89" y="159"/>
                    <a:pt x="91" y="157"/>
                    <a:pt x="91" y="156"/>
                  </a:cubicBezTo>
                  <a:cubicBezTo>
                    <a:pt x="91" y="154"/>
                    <a:pt x="91" y="152"/>
                    <a:pt x="91" y="149"/>
                  </a:cubicBezTo>
                  <a:lnTo>
                    <a:pt x="121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Magneto" panose="04030805050802020D02" pitchFamily="82" charset="0"/>
              </a:endParaRPr>
            </a:p>
          </p:txBody>
        </p:sp>
        <p:sp>
          <p:nvSpPr>
            <p:cNvPr id="32" name="Freeform 40">
              <a:extLst>
                <a:ext uri="{FF2B5EF4-FFF2-40B4-BE49-F238E27FC236}">
                  <a16:creationId xmlns:a16="http://schemas.microsoft.com/office/drawing/2014/main" xmlns="" id="{849CCB1B-D51A-4F2C-9BF3-A01EC0E29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4324" y="1474942"/>
              <a:ext cx="19377" cy="53288"/>
            </a:xfrm>
            <a:custGeom>
              <a:avLst/>
              <a:gdLst>
                <a:gd name="T0" fmla="*/ 10 w 10"/>
                <a:gd name="T1" fmla="*/ 22 h 28"/>
                <a:gd name="T2" fmla="*/ 10 w 10"/>
                <a:gd name="T3" fmla="*/ 5 h 28"/>
                <a:gd name="T4" fmla="*/ 8 w 10"/>
                <a:gd name="T5" fmla="*/ 1 h 28"/>
                <a:gd name="T6" fmla="*/ 5 w 10"/>
                <a:gd name="T7" fmla="*/ 0 h 28"/>
                <a:gd name="T8" fmla="*/ 1 w 10"/>
                <a:gd name="T9" fmla="*/ 1 h 28"/>
                <a:gd name="T10" fmla="*/ 0 w 10"/>
                <a:gd name="T11" fmla="*/ 5 h 28"/>
                <a:gd name="T12" fmla="*/ 0 w 10"/>
                <a:gd name="T13" fmla="*/ 22 h 28"/>
                <a:gd name="T14" fmla="*/ 1 w 10"/>
                <a:gd name="T15" fmla="*/ 26 h 28"/>
                <a:gd name="T16" fmla="*/ 5 w 10"/>
                <a:gd name="T17" fmla="*/ 28 h 28"/>
                <a:gd name="T18" fmla="*/ 8 w 10"/>
                <a:gd name="T19" fmla="*/ 26 h 28"/>
                <a:gd name="T20" fmla="*/ 10 w 10"/>
                <a:gd name="T21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28">
                  <a:moveTo>
                    <a:pt x="10" y="22"/>
                  </a:move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10" y="2"/>
                    <a:pt x="8" y="1"/>
                  </a:cubicBezTo>
                  <a:cubicBezTo>
                    <a:pt x="8" y="0"/>
                    <a:pt x="6" y="0"/>
                    <a:pt x="5" y="0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0" y="25"/>
                    <a:pt x="1" y="26"/>
                  </a:cubicBezTo>
                  <a:cubicBezTo>
                    <a:pt x="2" y="27"/>
                    <a:pt x="3" y="28"/>
                    <a:pt x="5" y="28"/>
                  </a:cubicBezTo>
                  <a:cubicBezTo>
                    <a:pt x="6" y="28"/>
                    <a:pt x="8" y="27"/>
                    <a:pt x="8" y="26"/>
                  </a:cubicBezTo>
                  <a:cubicBezTo>
                    <a:pt x="10" y="25"/>
                    <a:pt x="10" y="24"/>
                    <a:pt x="1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Magneto" panose="04030805050802020D02" pitchFamily="82" charset="0"/>
              </a:endParaRPr>
            </a:p>
          </p:txBody>
        </p:sp>
        <p:sp>
          <p:nvSpPr>
            <p:cNvPr id="33" name="Freeform 41">
              <a:extLst>
                <a:ext uri="{FF2B5EF4-FFF2-40B4-BE49-F238E27FC236}">
                  <a16:creationId xmlns:a16="http://schemas.microsoft.com/office/drawing/2014/main" xmlns="" id="{E2946B1E-144F-46CC-92BA-387960141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652" y="1768831"/>
              <a:ext cx="53288" cy="20992"/>
            </a:xfrm>
            <a:custGeom>
              <a:avLst/>
              <a:gdLst>
                <a:gd name="T0" fmla="*/ 26 w 28"/>
                <a:gd name="T1" fmla="*/ 2 h 11"/>
                <a:gd name="T2" fmla="*/ 23 w 28"/>
                <a:gd name="T3" fmla="*/ 0 h 11"/>
                <a:gd name="T4" fmla="*/ 5 w 28"/>
                <a:gd name="T5" fmla="*/ 0 h 11"/>
                <a:gd name="T6" fmla="*/ 1 w 28"/>
                <a:gd name="T7" fmla="*/ 2 h 11"/>
                <a:gd name="T8" fmla="*/ 0 w 28"/>
                <a:gd name="T9" fmla="*/ 6 h 11"/>
                <a:gd name="T10" fmla="*/ 1 w 28"/>
                <a:gd name="T11" fmla="*/ 9 h 11"/>
                <a:gd name="T12" fmla="*/ 5 w 28"/>
                <a:gd name="T13" fmla="*/ 11 h 11"/>
                <a:gd name="T14" fmla="*/ 23 w 28"/>
                <a:gd name="T15" fmla="*/ 11 h 11"/>
                <a:gd name="T16" fmla="*/ 26 w 28"/>
                <a:gd name="T17" fmla="*/ 9 h 11"/>
                <a:gd name="T18" fmla="*/ 28 w 28"/>
                <a:gd name="T19" fmla="*/ 6 h 11"/>
                <a:gd name="T20" fmla="*/ 26 w 28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11">
                  <a:moveTo>
                    <a:pt x="26" y="2"/>
                  </a:moveTo>
                  <a:cubicBezTo>
                    <a:pt x="25" y="1"/>
                    <a:pt x="24" y="0"/>
                    <a:pt x="23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2" y="10"/>
                    <a:pt x="3" y="11"/>
                    <a:pt x="5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1"/>
                    <a:pt x="25" y="10"/>
                    <a:pt x="26" y="9"/>
                  </a:cubicBezTo>
                  <a:cubicBezTo>
                    <a:pt x="27" y="8"/>
                    <a:pt x="28" y="7"/>
                    <a:pt x="28" y="6"/>
                  </a:cubicBezTo>
                  <a:cubicBezTo>
                    <a:pt x="28" y="4"/>
                    <a:pt x="27" y="3"/>
                    <a:pt x="2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Magneto" panose="04030805050802020D02" pitchFamily="82" charset="0"/>
              </a:endParaRPr>
            </a:p>
          </p:txBody>
        </p:sp>
        <p:sp>
          <p:nvSpPr>
            <p:cNvPr id="34" name="Freeform 42">
              <a:extLst>
                <a:ext uri="{FF2B5EF4-FFF2-40B4-BE49-F238E27FC236}">
                  <a16:creationId xmlns:a16="http://schemas.microsoft.com/office/drawing/2014/main" xmlns="" id="{F3AD1841-DAF0-4F94-A1DB-DABDBD292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0288" y="2023158"/>
              <a:ext cx="19377" cy="53288"/>
            </a:xfrm>
            <a:custGeom>
              <a:avLst/>
              <a:gdLst>
                <a:gd name="T0" fmla="*/ 10 w 10"/>
                <a:gd name="T1" fmla="*/ 23 h 28"/>
                <a:gd name="T2" fmla="*/ 10 w 10"/>
                <a:gd name="T3" fmla="*/ 5 h 28"/>
                <a:gd name="T4" fmla="*/ 9 w 10"/>
                <a:gd name="T5" fmla="*/ 2 h 28"/>
                <a:gd name="T6" fmla="*/ 5 w 10"/>
                <a:gd name="T7" fmla="*/ 0 h 28"/>
                <a:gd name="T8" fmla="*/ 2 w 10"/>
                <a:gd name="T9" fmla="*/ 2 h 28"/>
                <a:gd name="T10" fmla="*/ 0 w 10"/>
                <a:gd name="T11" fmla="*/ 5 h 28"/>
                <a:gd name="T12" fmla="*/ 0 w 10"/>
                <a:gd name="T13" fmla="*/ 23 h 28"/>
                <a:gd name="T14" fmla="*/ 2 w 10"/>
                <a:gd name="T15" fmla="*/ 27 h 28"/>
                <a:gd name="T16" fmla="*/ 5 w 10"/>
                <a:gd name="T17" fmla="*/ 28 h 28"/>
                <a:gd name="T18" fmla="*/ 9 w 10"/>
                <a:gd name="T19" fmla="*/ 27 h 28"/>
                <a:gd name="T20" fmla="*/ 10 w 10"/>
                <a:gd name="T2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28">
                  <a:moveTo>
                    <a:pt x="10" y="23"/>
                  </a:move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10" y="3"/>
                    <a:pt x="9" y="2"/>
                  </a:cubicBezTo>
                  <a:cubicBezTo>
                    <a:pt x="8" y="1"/>
                    <a:pt x="7" y="0"/>
                    <a:pt x="5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1" y="26"/>
                    <a:pt x="2" y="27"/>
                  </a:cubicBezTo>
                  <a:cubicBezTo>
                    <a:pt x="3" y="28"/>
                    <a:pt x="4" y="28"/>
                    <a:pt x="5" y="28"/>
                  </a:cubicBezTo>
                  <a:cubicBezTo>
                    <a:pt x="7" y="28"/>
                    <a:pt x="8" y="28"/>
                    <a:pt x="9" y="27"/>
                  </a:cubicBezTo>
                  <a:cubicBezTo>
                    <a:pt x="10" y="26"/>
                    <a:pt x="10" y="25"/>
                    <a:pt x="1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Magneto" panose="04030805050802020D02" pitchFamily="82" charset="0"/>
              </a:endParaRPr>
            </a:p>
          </p:txBody>
        </p:sp>
        <p:sp>
          <p:nvSpPr>
            <p:cNvPr id="35" name="Freeform 43">
              <a:extLst>
                <a:ext uri="{FF2B5EF4-FFF2-40B4-BE49-F238E27FC236}">
                  <a16:creationId xmlns:a16="http://schemas.microsoft.com/office/drawing/2014/main" xmlns="" id="{7EC70EF5-8870-434D-A1E4-F05C4106C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84" y="1767216"/>
              <a:ext cx="53288" cy="18570"/>
            </a:xfrm>
            <a:custGeom>
              <a:avLst/>
              <a:gdLst>
                <a:gd name="T0" fmla="*/ 1 w 28"/>
                <a:gd name="T1" fmla="*/ 1 h 10"/>
                <a:gd name="T2" fmla="*/ 0 w 28"/>
                <a:gd name="T3" fmla="*/ 5 h 10"/>
                <a:gd name="T4" fmla="*/ 1 w 28"/>
                <a:gd name="T5" fmla="*/ 9 h 10"/>
                <a:gd name="T6" fmla="*/ 5 w 28"/>
                <a:gd name="T7" fmla="*/ 10 h 10"/>
                <a:gd name="T8" fmla="*/ 23 w 28"/>
                <a:gd name="T9" fmla="*/ 10 h 10"/>
                <a:gd name="T10" fmla="*/ 26 w 28"/>
                <a:gd name="T11" fmla="*/ 9 h 10"/>
                <a:gd name="T12" fmla="*/ 28 w 28"/>
                <a:gd name="T13" fmla="*/ 5 h 10"/>
                <a:gd name="T14" fmla="*/ 26 w 28"/>
                <a:gd name="T15" fmla="*/ 1 h 10"/>
                <a:gd name="T16" fmla="*/ 23 w 28"/>
                <a:gd name="T17" fmla="*/ 0 h 10"/>
                <a:gd name="T18" fmla="*/ 5 w 28"/>
                <a:gd name="T19" fmla="*/ 0 h 10"/>
                <a:gd name="T20" fmla="*/ 1 w 28"/>
                <a:gd name="T2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10">
                  <a:moveTo>
                    <a:pt x="1" y="1"/>
                  </a:move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2" y="10"/>
                    <a:pt x="3" y="10"/>
                    <a:pt x="5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10"/>
                    <a:pt x="25" y="10"/>
                    <a:pt x="26" y="9"/>
                  </a:cubicBezTo>
                  <a:cubicBezTo>
                    <a:pt x="27" y="8"/>
                    <a:pt x="28" y="7"/>
                    <a:pt x="28" y="5"/>
                  </a:cubicBezTo>
                  <a:cubicBezTo>
                    <a:pt x="28" y="4"/>
                    <a:pt x="27" y="2"/>
                    <a:pt x="26" y="1"/>
                  </a:cubicBezTo>
                  <a:cubicBezTo>
                    <a:pt x="25" y="0"/>
                    <a:pt x="24" y="0"/>
                    <a:pt x="23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Magneto" panose="04030805050802020D02" pitchFamily="82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A62EDBFF-FC8D-4FBB-A8D5-6F57351D44AA}"/>
              </a:ext>
            </a:extLst>
          </p:cNvPr>
          <p:cNvSpPr txBox="1"/>
          <p:nvPr/>
        </p:nvSpPr>
        <p:spPr>
          <a:xfrm>
            <a:off x="1426290" y="2582014"/>
            <a:ext cx="14522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87313" algn="l"/>
              </a:tabLst>
            </a:pPr>
            <a:r>
              <a:rPr lang="ru-RU" sz="1600" b="1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СРОК ЗАЙМА: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498A76E-7D87-44E2-B8AB-5C61CBAC9B4E}"/>
              </a:ext>
            </a:extLst>
          </p:cNvPr>
          <p:cNvSpPr txBox="1"/>
          <p:nvPr/>
        </p:nvSpPr>
        <p:spPr>
          <a:xfrm>
            <a:off x="1357290" y="3143248"/>
            <a:ext cx="14996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1600" dirty="0">
                <a:solidFill>
                  <a:srgbClr val="9A363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8E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</a:p>
        </p:txBody>
      </p:sp>
      <p:grpSp>
        <p:nvGrpSpPr>
          <p:cNvPr id="12" name="Группа 38">
            <a:extLst>
              <a:ext uri="{FF2B5EF4-FFF2-40B4-BE49-F238E27FC236}">
                <a16:creationId xmlns:a16="http://schemas.microsoft.com/office/drawing/2014/main" xmlns="" id="{630C750B-33AE-45BB-AAE2-B157B30243A8}"/>
              </a:ext>
            </a:extLst>
          </p:cNvPr>
          <p:cNvGrpSpPr/>
          <p:nvPr/>
        </p:nvGrpSpPr>
        <p:grpSpPr>
          <a:xfrm>
            <a:off x="4299730" y="1290095"/>
            <a:ext cx="624104" cy="731138"/>
            <a:chOff x="138926" y="3466052"/>
            <a:chExt cx="579438" cy="604838"/>
          </a:xfrm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xmlns="" id="{4131EA95-2217-47EB-951A-171E270559E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8926" y="3466052"/>
              <a:ext cx="579438" cy="604838"/>
              <a:chOff x="446" y="2272"/>
              <a:chExt cx="365" cy="381"/>
            </a:xfrm>
          </p:grpSpPr>
          <p:sp>
            <p:nvSpPr>
              <p:cNvPr id="42" name="AutoShape 4">
                <a:extLst>
                  <a:ext uri="{FF2B5EF4-FFF2-40B4-BE49-F238E27FC236}">
                    <a16:creationId xmlns:a16="http://schemas.microsoft.com/office/drawing/2014/main" xmlns="" id="{8A31A467-87EB-49EF-97DD-4131A028E9DA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46" y="2272"/>
                <a:ext cx="363" cy="3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Montserrat"/>
                </a:endParaRPr>
              </a:p>
            </p:txBody>
          </p:sp>
          <p:sp>
            <p:nvSpPr>
              <p:cNvPr id="43" name="Freeform 8">
                <a:extLst>
                  <a:ext uri="{FF2B5EF4-FFF2-40B4-BE49-F238E27FC236}">
                    <a16:creationId xmlns:a16="http://schemas.microsoft.com/office/drawing/2014/main" xmlns="" id="{552CBF72-AB47-4C38-BE83-18D4D04A66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" y="2547"/>
                <a:ext cx="88" cy="105"/>
              </a:xfrm>
              <a:custGeom>
                <a:avLst/>
                <a:gdLst>
                  <a:gd name="T0" fmla="*/ 37 w 133"/>
                  <a:gd name="T1" fmla="*/ 0 h 148"/>
                  <a:gd name="T2" fmla="*/ 124 w 133"/>
                  <a:gd name="T3" fmla="*/ 106 h 148"/>
                  <a:gd name="T4" fmla="*/ 121 w 133"/>
                  <a:gd name="T5" fmla="*/ 142 h 148"/>
                  <a:gd name="T6" fmla="*/ 105 w 133"/>
                  <a:gd name="T7" fmla="*/ 148 h 148"/>
                  <a:gd name="T8" fmla="*/ 87 w 133"/>
                  <a:gd name="T9" fmla="*/ 139 h 148"/>
                  <a:gd name="T10" fmla="*/ 0 w 133"/>
                  <a:gd name="T11" fmla="*/ 33 h 148"/>
                  <a:gd name="T12" fmla="*/ 37 w 133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3" h="148">
                    <a:moveTo>
                      <a:pt x="37" y="0"/>
                    </a:moveTo>
                    <a:cubicBezTo>
                      <a:pt x="124" y="106"/>
                      <a:pt x="124" y="106"/>
                      <a:pt x="124" y="106"/>
                    </a:cubicBezTo>
                    <a:cubicBezTo>
                      <a:pt x="133" y="117"/>
                      <a:pt x="132" y="133"/>
                      <a:pt x="121" y="142"/>
                    </a:cubicBezTo>
                    <a:cubicBezTo>
                      <a:pt x="117" y="146"/>
                      <a:pt x="111" y="148"/>
                      <a:pt x="105" y="148"/>
                    </a:cubicBezTo>
                    <a:cubicBezTo>
                      <a:pt x="98" y="148"/>
                      <a:pt x="91" y="145"/>
                      <a:pt x="87" y="139"/>
                    </a:cubicBezTo>
                    <a:cubicBezTo>
                      <a:pt x="0" y="33"/>
                      <a:pt x="0" y="33"/>
                      <a:pt x="0" y="33"/>
                    </a:cubicBez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9A36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Montserrat"/>
                </a:endParaRPr>
              </a:p>
            </p:txBody>
          </p:sp>
          <p:sp>
            <p:nvSpPr>
              <p:cNvPr id="44" name="Freeform 9">
                <a:extLst>
                  <a:ext uri="{FF2B5EF4-FFF2-40B4-BE49-F238E27FC236}">
                    <a16:creationId xmlns:a16="http://schemas.microsoft.com/office/drawing/2014/main" xmlns="" id="{403352C9-4820-42DB-813A-6739079502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2" y="2372"/>
                <a:ext cx="173" cy="195"/>
              </a:xfrm>
              <a:custGeom>
                <a:avLst/>
                <a:gdLst>
                  <a:gd name="T0" fmla="*/ 38 w 263"/>
                  <a:gd name="T1" fmla="*/ 137 h 273"/>
                  <a:gd name="T2" fmla="*/ 131 w 263"/>
                  <a:gd name="T3" fmla="*/ 40 h 273"/>
                  <a:gd name="T4" fmla="*/ 225 w 263"/>
                  <a:gd name="T5" fmla="*/ 137 h 273"/>
                  <a:gd name="T6" fmla="*/ 131 w 263"/>
                  <a:gd name="T7" fmla="*/ 234 h 273"/>
                  <a:gd name="T8" fmla="*/ 38 w 263"/>
                  <a:gd name="T9" fmla="*/ 137 h 273"/>
                  <a:gd name="T10" fmla="*/ 0 w 263"/>
                  <a:gd name="T11" fmla="*/ 137 h 273"/>
                  <a:gd name="T12" fmla="*/ 131 w 263"/>
                  <a:gd name="T13" fmla="*/ 273 h 273"/>
                  <a:gd name="T14" fmla="*/ 196 w 263"/>
                  <a:gd name="T15" fmla="*/ 255 h 273"/>
                  <a:gd name="T16" fmla="*/ 197 w 263"/>
                  <a:gd name="T17" fmla="*/ 257 h 273"/>
                  <a:gd name="T18" fmla="*/ 206 w 263"/>
                  <a:gd name="T19" fmla="*/ 268 h 273"/>
                  <a:gd name="T20" fmla="*/ 244 w 263"/>
                  <a:gd name="T21" fmla="*/ 235 h 273"/>
                  <a:gd name="T22" fmla="*/ 235 w 263"/>
                  <a:gd name="T23" fmla="*/ 224 h 273"/>
                  <a:gd name="T24" fmla="*/ 234 w 263"/>
                  <a:gd name="T25" fmla="*/ 222 h 273"/>
                  <a:gd name="T26" fmla="*/ 263 w 263"/>
                  <a:gd name="T27" fmla="*/ 137 h 273"/>
                  <a:gd name="T28" fmla="*/ 131 w 263"/>
                  <a:gd name="T29" fmla="*/ 0 h 273"/>
                  <a:gd name="T30" fmla="*/ 0 w 263"/>
                  <a:gd name="T3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3" h="273">
                    <a:moveTo>
                      <a:pt x="38" y="137"/>
                    </a:moveTo>
                    <a:cubicBezTo>
                      <a:pt x="38" y="83"/>
                      <a:pt x="80" y="40"/>
                      <a:pt x="131" y="40"/>
                    </a:cubicBezTo>
                    <a:cubicBezTo>
                      <a:pt x="183" y="40"/>
                      <a:pt x="225" y="83"/>
                      <a:pt x="225" y="137"/>
                    </a:cubicBezTo>
                    <a:cubicBezTo>
                      <a:pt x="225" y="190"/>
                      <a:pt x="183" y="234"/>
                      <a:pt x="131" y="234"/>
                    </a:cubicBezTo>
                    <a:cubicBezTo>
                      <a:pt x="80" y="234"/>
                      <a:pt x="38" y="190"/>
                      <a:pt x="38" y="137"/>
                    </a:cubicBezTo>
                    <a:moveTo>
                      <a:pt x="0" y="137"/>
                    </a:moveTo>
                    <a:cubicBezTo>
                      <a:pt x="0" y="212"/>
                      <a:pt x="59" y="273"/>
                      <a:pt x="131" y="273"/>
                    </a:cubicBezTo>
                    <a:cubicBezTo>
                      <a:pt x="155" y="273"/>
                      <a:pt x="177" y="267"/>
                      <a:pt x="196" y="255"/>
                    </a:cubicBezTo>
                    <a:cubicBezTo>
                      <a:pt x="197" y="256"/>
                      <a:pt x="197" y="256"/>
                      <a:pt x="197" y="257"/>
                    </a:cubicBezTo>
                    <a:cubicBezTo>
                      <a:pt x="206" y="268"/>
                      <a:pt x="206" y="268"/>
                      <a:pt x="206" y="268"/>
                    </a:cubicBezTo>
                    <a:cubicBezTo>
                      <a:pt x="244" y="235"/>
                      <a:pt x="244" y="235"/>
                      <a:pt x="244" y="235"/>
                    </a:cubicBezTo>
                    <a:cubicBezTo>
                      <a:pt x="235" y="224"/>
                      <a:pt x="235" y="224"/>
                      <a:pt x="235" y="224"/>
                    </a:cubicBezTo>
                    <a:cubicBezTo>
                      <a:pt x="234" y="223"/>
                      <a:pt x="234" y="223"/>
                      <a:pt x="234" y="222"/>
                    </a:cubicBezTo>
                    <a:cubicBezTo>
                      <a:pt x="252" y="199"/>
                      <a:pt x="263" y="169"/>
                      <a:pt x="263" y="137"/>
                    </a:cubicBezTo>
                    <a:cubicBezTo>
                      <a:pt x="263" y="62"/>
                      <a:pt x="204" y="0"/>
                      <a:pt x="131" y="0"/>
                    </a:cubicBezTo>
                    <a:cubicBezTo>
                      <a:pt x="59" y="0"/>
                      <a:pt x="0" y="62"/>
                      <a:pt x="0" y="137"/>
                    </a:cubicBezTo>
                  </a:path>
                </a:pathLst>
              </a:custGeom>
              <a:solidFill>
                <a:srgbClr val="9A36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>
                  <a:latin typeface="Montserrat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3DF71019-786F-426D-B2AB-542974FFBDCC}"/>
                </a:ext>
              </a:extLst>
            </p:cNvPr>
            <p:cNvSpPr txBox="1"/>
            <p:nvPr/>
          </p:nvSpPr>
          <p:spPr>
            <a:xfrm>
              <a:off x="384221" y="3668540"/>
              <a:ext cx="216024" cy="229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9A3636"/>
                  </a:solidFill>
                  <a:latin typeface="Montserrat"/>
                </a:rPr>
                <a:t>%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A62EDBFF-FC8D-4FBB-A8D5-6F57351D44AA}"/>
              </a:ext>
            </a:extLst>
          </p:cNvPr>
          <p:cNvSpPr txBox="1"/>
          <p:nvPr/>
        </p:nvSpPr>
        <p:spPr>
          <a:xfrm>
            <a:off x="5132162" y="1428373"/>
            <a:ext cx="14522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87313" algn="l"/>
              </a:tabLst>
            </a:pPr>
            <a:r>
              <a:rPr lang="ru-RU" sz="1600" b="1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СТАВКА: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50198" y="1713025"/>
            <a:ext cx="2629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600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%, </a:t>
            </a:r>
            <a:r>
              <a:rPr lang="ru-RU" sz="1600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600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ru-RU" sz="1600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%,12%</a:t>
            </a:r>
            <a:r>
              <a:rPr lang="ru-RU" sz="1600" b="1" dirty="0">
                <a:solidFill>
                  <a:srgbClr val="821A0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годовых</a:t>
            </a:r>
            <a:endParaRPr lang="en-US" sz="1600" dirty="0">
              <a:solidFill>
                <a:srgbClr val="62412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1" y="3714752"/>
            <a:ext cx="4143403" cy="2154436"/>
          </a:xfrm>
          <a:prstGeom prst="rect">
            <a:avLst/>
          </a:prstGeom>
          <a:noFill/>
          <a:ln>
            <a:solidFill>
              <a:srgbClr val="8E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/>
            <a:r>
              <a:rPr lang="ru-RU" sz="2400" dirty="0" smtClean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Получатели поддержки:</a:t>
            </a:r>
            <a:endParaRPr lang="ru-RU" sz="2400" dirty="0">
              <a:solidFill>
                <a:srgbClr val="62412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663300"/>
                </a:solidFill>
              </a:rPr>
              <a:t>Субъекты промышленности и предпринимательства </a:t>
            </a:r>
          </a:p>
          <a:p>
            <a:r>
              <a:rPr lang="ru-RU" sz="1600" dirty="0" smtClean="0">
                <a:solidFill>
                  <a:srgbClr val="663300"/>
                </a:solidFill>
              </a:rPr>
              <a:t>(раздел С «Обрабатывающие производства»)</a:t>
            </a:r>
          </a:p>
          <a:p>
            <a:endParaRPr lang="ru-RU" sz="1600" b="1" dirty="0" smtClean="0">
              <a:solidFill>
                <a:srgbClr val="663300"/>
              </a:solidFill>
            </a:endParaRPr>
          </a:p>
          <a:p>
            <a:r>
              <a:rPr lang="ru-RU" sz="1600" b="1" dirty="0" smtClean="0">
                <a:solidFill>
                  <a:srgbClr val="663300"/>
                </a:solidFill>
              </a:rPr>
              <a:t>За исключением классов 10,11,12,18,19,24.46</a:t>
            </a:r>
            <a:endParaRPr lang="ru-RU" sz="16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endParaRPr lang="ru-RU" sz="1400" dirty="0">
              <a:solidFill>
                <a:srgbClr val="62412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3535" y="2884837"/>
            <a:ext cx="2538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8E0000"/>
                </a:solidFill>
              </a:rPr>
              <a:t>≥</a:t>
            </a:r>
            <a:r>
              <a:rPr lang="en-US" sz="2000" b="1" dirty="0">
                <a:solidFill>
                  <a:srgbClr val="821A08"/>
                </a:solidFill>
              </a:rPr>
              <a:t> 20%</a:t>
            </a:r>
            <a:r>
              <a:rPr lang="en-US" b="1" dirty="0">
                <a:solidFill>
                  <a:srgbClr val="821A08"/>
                </a:solidFill>
              </a:rPr>
              <a:t> </a:t>
            </a:r>
            <a:r>
              <a:rPr lang="ru-RU" sz="1600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от общего бюджета проекта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69156" y="2616098"/>
            <a:ext cx="27394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СОФИНАНСИРОВАНИЕ</a:t>
            </a:r>
            <a:r>
              <a:rPr lang="en-US" sz="1600" b="1" dirty="0">
                <a:solidFill>
                  <a:srgbClr val="62412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1600" b="1" dirty="0">
              <a:solidFill>
                <a:srgbClr val="62412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xmlns="" id="{D587C3D0-46E3-4A37-9042-1E6B800FC151}"/>
              </a:ext>
            </a:extLst>
          </p:cNvPr>
          <p:cNvCxnSpPr>
            <a:cxnSpLocks/>
          </p:cNvCxnSpPr>
          <p:nvPr/>
        </p:nvCxnSpPr>
        <p:spPr>
          <a:xfrm>
            <a:off x="1435044" y="2550222"/>
            <a:ext cx="0" cy="675411"/>
          </a:xfrm>
          <a:prstGeom prst="line">
            <a:avLst/>
          </a:prstGeom>
          <a:ln>
            <a:solidFill>
              <a:srgbClr val="9A36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xmlns="" id="{D587C3D0-46E3-4A37-9042-1E6B800FC151}"/>
              </a:ext>
            </a:extLst>
          </p:cNvPr>
          <p:cNvCxnSpPr>
            <a:cxnSpLocks/>
          </p:cNvCxnSpPr>
          <p:nvPr/>
        </p:nvCxnSpPr>
        <p:spPr>
          <a:xfrm>
            <a:off x="5035834" y="1481998"/>
            <a:ext cx="0" cy="571441"/>
          </a:xfrm>
          <a:prstGeom prst="line">
            <a:avLst/>
          </a:prstGeom>
          <a:ln>
            <a:solidFill>
              <a:srgbClr val="9A36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D587C3D0-46E3-4A37-9042-1E6B800FC151}"/>
              </a:ext>
            </a:extLst>
          </p:cNvPr>
          <p:cNvCxnSpPr>
            <a:cxnSpLocks/>
          </p:cNvCxnSpPr>
          <p:nvPr/>
        </p:nvCxnSpPr>
        <p:spPr>
          <a:xfrm>
            <a:off x="5069156" y="2653373"/>
            <a:ext cx="0" cy="693812"/>
          </a:xfrm>
          <a:prstGeom prst="line">
            <a:avLst/>
          </a:prstGeom>
          <a:ln>
            <a:solidFill>
              <a:srgbClr val="9A36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7" descr="C:\Users\Home_PC\Downloads\ruble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8411" y="2609374"/>
            <a:ext cx="552719" cy="73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75F7430-CC2D-FA5B-2FC9-677B7348EAF1}"/>
              </a:ext>
            </a:extLst>
          </p:cNvPr>
          <p:cNvSpPr/>
          <p:nvPr/>
        </p:nvSpPr>
        <p:spPr>
          <a:xfrm>
            <a:off x="805543" y="193114"/>
            <a:ext cx="476653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750" b="1" dirty="0">
                <a:solidFill>
                  <a:srgbClr val="5F4643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Меры поддержки </a:t>
            </a:r>
          </a:p>
          <a:p>
            <a:pPr>
              <a:lnSpc>
                <a:spcPct val="80000"/>
              </a:lnSpc>
            </a:pPr>
            <a:r>
              <a:rPr lang="ru-RU" sz="2750" b="1" dirty="0">
                <a:solidFill>
                  <a:srgbClr val="5F4643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Фонда развития промышленности</a:t>
            </a:r>
            <a:endParaRPr lang="ru-RU" sz="2750" b="1" dirty="0">
              <a:solidFill>
                <a:srgbClr val="5F4643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1CD6E86-E3E1-352C-536F-F3DB04E03081}"/>
              </a:ext>
            </a:extLst>
          </p:cNvPr>
          <p:cNvSpPr/>
          <p:nvPr/>
        </p:nvSpPr>
        <p:spPr>
          <a:xfrm>
            <a:off x="551939" y="162622"/>
            <a:ext cx="99238" cy="898122"/>
          </a:xfrm>
          <a:prstGeom prst="rect">
            <a:avLst/>
          </a:prstGeom>
          <a:solidFill>
            <a:srgbClr val="5F4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44"/>
            <a:endParaRPr lang="ru-RU" sz="2395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6" name="Рисунок 35" descr="лого преза.jpg">
            <a:extLst>
              <a:ext uri="{FF2B5EF4-FFF2-40B4-BE49-F238E27FC236}">
                <a16:creationId xmlns:a16="http://schemas.microsoft.com/office/drawing/2014/main" xmlns="" id="{8D512ED1-A423-7A5A-5973-D3A9638E42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7046786" y="418400"/>
            <a:ext cx="1921865" cy="290604"/>
          </a:xfrm>
          <a:prstGeom prst="rect">
            <a:avLst/>
          </a:prstGeom>
          <a:gradFill>
            <a:gsLst>
              <a:gs pos="0">
                <a:srgbClr val="996633">
                  <a:alpha val="50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45" name="Picture 2" descr="C:\Users\Усер\Desktop\frp.png">
            <a:extLst>
              <a:ext uri="{FF2B5EF4-FFF2-40B4-BE49-F238E27FC236}">
                <a16:creationId xmlns:a16="http://schemas.microsoft.com/office/drawing/2014/main" xmlns="" id="{2AB6B739-D618-B03D-647A-FD5407AB7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47151" y="366585"/>
            <a:ext cx="1022892" cy="395635"/>
          </a:xfrm>
          <a:prstGeom prst="rect">
            <a:avLst/>
          </a:prstGeom>
          <a:noFill/>
        </p:spPr>
      </p:pic>
      <p:pic>
        <p:nvPicPr>
          <p:cNvPr id="47" name="Picture 7" descr="http://qrcoder.ru/code/?%7Bhttps%3A%2F%2Ffrpnn.ru%2F&amp;4&amp;0">
            <a:extLst>
              <a:ext uri="{FF2B5EF4-FFF2-40B4-BE49-F238E27FC236}">
                <a16:creationId xmlns:a16="http://schemas.microsoft.com/office/drawing/2014/main" xmlns="" id="{23227006-DCEB-D174-6CBD-51468CF18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3834" y="2000240"/>
            <a:ext cx="1214446" cy="126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рямоугольник 48"/>
          <p:cNvSpPr/>
          <p:nvPr/>
        </p:nvSpPr>
        <p:spPr>
          <a:xfrm>
            <a:off x="4929190" y="3714753"/>
            <a:ext cx="3929090" cy="2431435"/>
          </a:xfrm>
          <a:prstGeom prst="rect">
            <a:avLst/>
          </a:prstGeom>
          <a:noFill/>
          <a:ln>
            <a:solidFill>
              <a:srgbClr val="8E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12017"/>
                </a:solidFill>
                <a:latin typeface="Times New Roman" pitchFamily="18" charset="0"/>
                <a:cs typeface="Times New Roman" pitchFamily="18" charset="0"/>
              </a:rPr>
              <a:t>платежи раз в квартал</a:t>
            </a:r>
            <a:r>
              <a:rPr lang="ru-RU" sz="1600" dirty="0" smtClean="0">
                <a:solidFill>
                  <a:srgbClr val="312017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/>
            <a:endParaRPr lang="ru-RU" sz="800" dirty="0" smtClean="0">
              <a:solidFill>
                <a:srgbClr val="312017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312017"/>
                </a:solidFill>
                <a:latin typeface="Times New Roman" pitchFamily="18" charset="0"/>
                <a:cs typeface="Times New Roman" pitchFamily="18" charset="0"/>
              </a:rPr>
              <a:t>возможность </a:t>
            </a:r>
            <a:r>
              <a:rPr lang="ru-RU" sz="1600" dirty="0">
                <a:solidFill>
                  <a:srgbClr val="312017"/>
                </a:solidFill>
                <a:latin typeface="Times New Roman" pitchFamily="18" charset="0"/>
                <a:cs typeface="Times New Roman" pitchFamily="18" charset="0"/>
              </a:rPr>
              <a:t>отсрочки по выплате «тела займа</a:t>
            </a:r>
            <a:r>
              <a:rPr lang="ru-RU" sz="1600" dirty="0" smtClean="0">
                <a:solidFill>
                  <a:srgbClr val="312017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285750" indent="-285750" algn="just"/>
            <a:endParaRPr lang="ru-RU" sz="800" dirty="0" smtClean="0">
              <a:solidFill>
                <a:srgbClr val="312017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err="1" smtClean="0">
                <a:solidFill>
                  <a:srgbClr val="312017"/>
                </a:solidFill>
                <a:latin typeface="Times New Roman" pitchFamily="18" charset="0"/>
                <a:cs typeface="Times New Roman" pitchFamily="18" charset="0"/>
              </a:rPr>
              <a:t>онлайн-подача</a:t>
            </a:r>
            <a:r>
              <a:rPr lang="ru-RU" sz="1600" dirty="0" smtClean="0">
                <a:solidFill>
                  <a:srgbClr val="31201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312017"/>
                </a:solidFill>
                <a:latin typeface="Times New Roman" pitchFamily="18" charset="0"/>
                <a:cs typeface="Times New Roman" pitchFamily="18" charset="0"/>
              </a:rPr>
              <a:t>заявки без визита в офис;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800" dirty="0">
              <a:solidFill>
                <a:srgbClr val="312017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12017"/>
                </a:solidFill>
                <a:latin typeface="Times New Roman" pitchFamily="18" charset="0"/>
                <a:cs typeface="Times New Roman" pitchFamily="18" charset="0"/>
              </a:rPr>
              <a:t>клиентом могут стать малые, средние, крупные компании, а также индивидуальные предприниматели</a:t>
            </a:r>
          </a:p>
        </p:txBody>
      </p:sp>
    </p:spTree>
    <p:extLst>
      <p:ext uri="{BB962C8B-B14F-4D97-AF65-F5344CB8AC3E}">
        <p14:creationId xmlns:p14="http://schemas.microsoft.com/office/powerpoint/2010/main" xmlns="" val="40122388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2">
            <a:extLst>
              <a:ext uri="{FF2B5EF4-FFF2-40B4-BE49-F238E27FC236}">
                <a16:creationId xmlns:a16="http://schemas.microsoft.com/office/drawing/2014/main" xmlns="" id="{C9B50EA8-EF2D-43DE-95B2-BCD58F4CA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042" y="1328164"/>
            <a:ext cx="5107021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12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/>
            <a:endParaRPr lang="en-US" altLang="ru-RU" sz="2000" b="1" dirty="0">
              <a:solidFill>
                <a:srgbClr val="5F4643"/>
              </a:solidFill>
              <a:latin typeface="Century Gothic" pitchFamily="34" charset="0"/>
            </a:endParaRPr>
          </a:p>
          <a:p>
            <a:pPr algn="just"/>
            <a:endParaRPr lang="ru-RU" altLang="ru-RU" sz="9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AFD5BD1-7884-4EBB-9ACA-7216EAB2882B}"/>
              </a:ext>
            </a:extLst>
          </p:cNvPr>
          <p:cNvSpPr/>
          <p:nvPr/>
        </p:nvSpPr>
        <p:spPr>
          <a:xfrm>
            <a:off x="0" y="0"/>
            <a:ext cx="9144000" cy="313932"/>
          </a:xfrm>
          <a:prstGeom prst="rect">
            <a:avLst/>
          </a:prstGeom>
          <a:gradFill>
            <a:gsLst>
              <a:gs pos="0">
                <a:srgbClr val="996633">
                  <a:alpha val="50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rgbClr val="6633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Меры </a:t>
            </a:r>
            <a:r>
              <a:rPr lang="ru-RU" b="1" dirty="0" smtClean="0">
                <a:solidFill>
                  <a:srgbClr val="6633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поддержки регионального </a:t>
            </a:r>
            <a:r>
              <a:rPr lang="ru-RU" b="1" dirty="0">
                <a:solidFill>
                  <a:srgbClr val="6633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Фонда </a:t>
            </a:r>
            <a:r>
              <a:rPr lang="ru-RU" b="1" dirty="0" smtClean="0">
                <a:solidFill>
                  <a:srgbClr val="6633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развития промышленности</a:t>
            </a:r>
            <a:endParaRPr lang="ru-RU" b="1" dirty="0">
              <a:solidFill>
                <a:srgbClr val="66330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73554418-6AD0-17DE-2BAC-D680F6B66C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69594857"/>
              </p:ext>
            </p:extLst>
          </p:nvPr>
        </p:nvGraphicFramePr>
        <p:xfrm>
          <a:off x="0" y="403860"/>
          <a:ext cx="9144000" cy="6454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0572">
                  <a:extLst>
                    <a:ext uri="{9D8B030D-6E8A-4147-A177-3AD203B41FA5}">
                      <a16:colId xmlns:a16="http://schemas.microsoft.com/office/drawing/2014/main" xmlns="" val="3693556267"/>
                    </a:ext>
                  </a:extLst>
                </a:gridCol>
                <a:gridCol w="2125269">
                  <a:extLst>
                    <a:ext uri="{9D8B030D-6E8A-4147-A177-3AD203B41FA5}">
                      <a16:colId xmlns:a16="http://schemas.microsoft.com/office/drawing/2014/main" xmlns="" val="4105385719"/>
                    </a:ext>
                  </a:extLst>
                </a:gridCol>
                <a:gridCol w="1795727">
                  <a:extLst>
                    <a:ext uri="{9D8B030D-6E8A-4147-A177-3AD203B41FA5}">
                      <a16:colId xmlns:a16="http://schemas.microsoft.com/office/drawing/2014/main" xmlns="" val="1057244808"/>
                    </a:ext>
                  </a:extLst>
                </a:gridCol>
                <a:gridCol w="1352432">
                  <a:extLst>
                    <a:ext uri="{9D8B030D-6E8A-4147-A177-3AD203B41FA5}">
                      <a16:colId xmlns:a16="http://schemas.microsoft.com/office/drawing/2014/main" xmlns="" val="1229453575"/>
                    </a:ext>
                  </a:extLst>
                </a:gridCol>
              </a:tblGrid>
              <a:tr h="453372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Программа</a:t>
                      </a:r>
                    </a:p>
                  </a:txBody>
                  <a:tcPr marL="68580" marR="68580">
                    <a:solidFill>
                      <a:srgbClr val="663300">
                        <a:alpha val="6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Сумма займа</a:t>
                      </a:r>
                      <a:r>
                        <a:rPr lang="ru-RU" sz="1600" dirty="0" smtClean="0"/>
                        <a:t>, </a:t>
                      </a:r>
                    </a:p>
                    <a:p>
                      <a:pPr algn="ctr"/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млн</a:t>
                      </a:r>
                      <a:r>
                        <a:rPr lang="ru-RU" sz="1600" dirty="0" smtClean="0"/>
                        <a:t> руб.</a:t>
                      </a:r>
                      <a:endParaRPr lang="ru-RU" sz="1600" dirty="0"/>
                    </a:p>
                  </a:txBody>
                  <a:tcPr marL="68580" marR="68580">
                    <a:solidFill>
                      <a:srgbClr val="663300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Процентная ставка</a:t>
                      </a:r>
                    </a:p>
                  </a:txBody>
                  <a:tcPr marL="68580" marR="68580">
                    <a:solidFill>
                      <a:srgbClr val="663300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Срок займа</a:t>
                      </a:r>
                    </a:p>
                  </a:txBody>
                  <a:tcPr marL="68580" marR="68580">
                    <a:solidFill>
                      <a:srgbClr val="663300">
                        <a:alpha val="6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45469222"/>
                  </a:ext>
                </a:extLst>
              </a:tr>
              <a:tr h="276003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Региональные программы</a:t>
                      </a:r>
                    </a:p>
                  </a:txBody>
                  <a:tcPr marL="68580" marR="68580">
                    <a:solidFill>
                      <a:srgbClr val="996633">
                        <a:alpha val="66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6333482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algn="l"/>
                      <a:r>
                        <a:rPr lang="ru-RU" sz="1350" dirty="0"/>
                        <a:t>Поддержка производства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5 - 55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5% (3%)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до 5 лет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6763486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algn="l"/>
                      <a:r>
                        <a:rPr lang="ru-RU" sz="1350" dirty="0"/>
                        <a:t>Стабильность производства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10 - 55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12% (8%) 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до 3 лет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5694275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algn="l"/>
                      <a:r>
                        <a:rPr lang="ru-RU" sz="1350" dirty="0"/>
                        <a:t>Устойчивость производства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5 - 10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12% (8%)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до 2 лет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4525964"/>
                  </a:ext>
                </a:extLst>
              </a:tr>
              <a:tr h="392424">
                <a:tc>
                  <a:txBody>
                    <a:bodyPr/>
                    <a:lstStyle/>
                    <a:p>
                      <a:pPr algn="l"/>
                      <a:r>
                        <a:rPr lang="ru-RU" sz="1350" dirty="0"/>
                        <a:t>Поддержка электронной и радиоэлектронной промышленности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5 - 55</a:t>
                      </a:r>
                    </a:p>
                  </a:txBody>
                  <a:tcPr marL="68580" marR="68580" anchor="ctr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5% (3%) </a:t>
                      </a:r>
                    </a:p>
                  </a:txBody>
                  <a:tcPr marL="68580" marR="68580" anchor="ctr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 5 лет</a:t>
                      </a:r>
                    </a:p>
                  </a:txBody>
                  <a:tcPr marL="68580" marR="68580" anchor="ctr">
                    <a:solidFill>
                      <a:srgbClr val="99663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039259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marL="0" marR="0" indent="0" algn="l" defTabSz="41274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350" b="0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Поддержка резидентов ОЭЗ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1274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350" b="0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5 - 55</a:t>
                      </a:r>
                    </a:p>
                  </a:txBody>
                  <a:tcPr marL="68580" marR="68580" anchor="ctr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1274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350" b="0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12% (8%)</a:t>
                      </a:r>
                    </a:p>
                  </a:txBody>
                  <a:tcPr marL="68580" marR="68580" anchor="ctr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1274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350" b="0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до 5 лет</a:t>
                      </a:r>
                    </a:p>
                  </a:txBody>
                  <a:tcPr marL="68580" marR="68580" anchor="ctr">
                    <a:solidFill>
                      <a:srgbClr val="B5560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8652211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algn="l"/>
                      <a:r>
                        <a:rPr lang="ru-RU" sz="1350" b="0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Поддержка </a:t>
                      </a:r>
                      <a:r>
                        <a:rPr lang="ru-RU" sz="1350" b="0" i="0" u="none" strike="noStrike" cap="none" spc="0" baseline="0" dirty="0" err="1"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СВОих</a:t>
                      </a:r>
                      <a:endParaRPr lang="ru-RU" sz="1350" b="0" i="0" u="none" strike="noStrike" cap="none" spc="0" baseline="0" dirty="0">
                        <a:solidFill>
                          <a:schemeClr val="dk1"/>
                        </a:solidFill>
                        <a:uFillTx/>
                        <a:latin typeface="+mn-lt"/>
                        <a:ea typeface="+mn-ea"/>
                        <a:cs typeface="+mn-cs"/>
                        <a:sym typeface="Helvetica Neue Light"/>
                      </a:endParaRP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27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b="0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5 - 55</a:t>
                      </a:r>
                    </a:p>
                  </a:txBody>
                  <a:tcPr marL="68580" marR="68580" anchor="ctr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350" b="0" i="0" u="none" strike="noStrike" kern="1200" cap="none" spc="0" baseline="0" dirty="0"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12% (8%)</a:t>
                      </a:r>
                    </a:p>
                  </a:txBody>
                  <a:tcPr marL="68580" marR="68580" anchor="ctr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350" b="0" i="0" u="none" strike="noStrike" kern="1200" cap="none" spc="0" baseline="0" dirty="0"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до 3 лет</a:t>
                      </a:r>
                    </a:p>
                  </a:txBody>
                  <a:tcPr marL="68580" marR="68580" anchor="ctr">
                    <a:solidFill>
                      <a:srgbClr val="99663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2355881"/>
                  </a:ext>
                </a:extLst>
              </a:tr>
              <a:tr h="276003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Совместные</a:t>
                      </a:r>
                      <a:r>
                        <a:rPr lang="ru-RU" sz="1400" b="1" dirty="0"/>
                        <a:t> программы (при софинансировании с ФРП)</a:t>
                      </a:r>
                    </a:p>
                  </a:txBody>
                  <a:tcPr marL="68580" marR="68580">
                    <a:solidFill>
                      <a:srgbClr val="996633">
                        <a:alpha val="6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0028355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algn="l"/>
                      <a:r>
                        <a:rPr lang="ru-RU" sz="1350" dirty="0"/>
                        <a:t>Проекты развития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20 - 200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5% (3%) 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до 5 лет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5531380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algn="l"/>
                      <a:r>
                        <a:rPr lang="ru-RU" sz="1350" dirty="0"/>
                        <a:t>Комплектующие изделия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20 - 200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5% (3%) 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до 5 лет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5997799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algn="l"/>
                      <a:r>
                        <a:rPr lang="ru-RU" sz="1350" dirty="0"/>
                        <a:t>Повышение производительности труда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20 - 200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5% (3%) 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до 5 лет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4092308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algn="l"/>
                      <a:r>
                        <a:rPr lang="ru-RU" sz="1350" dirty="0"/>
                        <a:t>Проекты лесной промышленности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20 - </a:t>
                      </a:r>
                      <a:r>
                        <a:rPr lang="ru-RU" sz="1350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5% (3%) 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до 3 лет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9805735"/>
                  </a:ext>
                </a:extLst>
              </a:tr>
              <a:tr h="276003">
                <a:tc gridSpan="4"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Федеральные программы</a:t>
                      </a:r>
                    </a:p>
                  </a:txBody>
                  <a:tcPr marL="68580" marR="68580">
                    <a:solidFill>
                      <a:srgbClr val="996633">
                        <a:alpha val="6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2096254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Проекты развития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dirty="0"/>
                        <a:t>100 - 1000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5% (3%)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dirty="0"/>
                        <a:t>до 5 лет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98431923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Комплектующие изделия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dirty="0"/>
                        <a:t>100 - 1000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5% (3%) 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dirty="0"/>
                        <a:t>до 5 лет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9144430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Производительность труда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50 - 300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5% (3%) 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 5 лет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7360353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Автокомпоненты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100 - 2000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dirty="0"/>
                        <a:t>5% (3%) 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 7 лет</a:t>
                      </a: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8127986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Маркировка товаров</a:t>
                      </a: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dirty="0"/>
                        <a:t>5 - 25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dirty="0"/>
                        <a:t>5%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dirty="0"/>
                        <a:t>до 2 лет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rgbClr val="B5560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7924348"/>
                  </a:ext>
                </a:extLst>
              </a:tr>
              <a:tr h="269102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ru-RU" sz="13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Лизинг</a:t>
                      </a:r>
                    </a:p>
                  </a:txBody>
                  <a:tcPr marL="68580" marR="68580">
                    <a:solidFill>
                      <a:srgbClr val="996633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dirty="0"/>
                        <a:t>5 - 500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rgbClr val="996633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dirty="0"/>
                        <a:t>5% (1%) 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rgbClr val="996633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ru-RU" sz="1350" dirty="0"/>
                        <a:t>до 5 лет</a:t>
                      </a:r>
                      <a:endParaRPr lang="ru-RU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solidFill>
                      <a:srgbClr val="996633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6891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07737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928794" y="0"/>
            <a:ext cx="7215206" cy="1168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663300"/>
                </a:solidFill>
              </a:rPr>
              <a:t>Приоритетные направления поддержки проектов</a:t>
            </a:r>
            <a:endParaRPr lang="ru-RU" dirty="0">
              <a:solidFill>
                <a:srgbClr val="663300"/>
              </a:solidFill>
            </a:endParaRPr>
          </a:p>
        </p:txBody>
      </p:sp>
      <p:pic>
        <p:nvPicPr>
          <p:cNvPr id="6" name="Диаграмма 5" descr="ФОП НО.jfif"/>
          <p:cNvPicPr>
            <a:picLocks noGrp="1" noChangeAspect="1"/>
          </p:cNvPicPr>
          <p:nvPr>
            <p:ph type="chart" sz="quarter" idx="11"/>
          </p:nvPr>
        </p:nvPicPr>
        <p:blipFill>
          <a:blip r:embed="rId2" cstate="print"/>
          <a:stretch>
            <a:fillRect/>
          </a:stretch>
        </p:blipFill>
        <p:spPr>
          <a:xfrm>
            <a:off x="285720" y="6215082"/>
            <a:ext cx="2960150" cy="357190"/>
          </a:xfrm>
        </p:spPr>
      </p:pic>
      <p:pic>
        <p:nvPicPr>
          <p:cNvPr id="5" name="Picture 2" descr="C:\Users\Усер\Desktop\frp.png">
            <a:extLst>
              <a:ext uri="{FF2B5EF4-FFF2-40B4-BE49-F238E27FC236}">
                <a16:creationId xmlns:a16="http://schemas.microsoft.com/office/drawing/2014/main" xmlns="" id="{2AB6B739-D618-B03D-647A-FD5407AB7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022892" cy="39563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5720" y="1428736"/>
            <a:ext cx="750099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900" dirty="0" smtClean="0"/>
              <a:t>Производство импортозамещающей продукции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/>
              <a:t> </a:t>
            </a:r>
            <a:r>
              <a:rPr lang="ru-RU" sz="1900" dirty="0" smtClean="0"/>
              <a:t>Производство продукции из реестра национальных проектов по обеспечению технологического лидерства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 smtClean="0"/>
              <a:t> Производство приоритетной продукции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/>
              <a:t> </a:t>
            </a:r>
            <a:r>
              <a:rPr lang="ru-RU" sz="1900" dirty="0" smtClean="0"/>
              <a:t>Выпуск средств производства, оборудования и станков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 smtClean="0"/>
              <a:t> Внедрение наилучших доступных технологий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/>
              <a:t> </a:t>
            </a:r>
            <a:r>
              <a:rPr lang="ru-RU" sz="1900" dirty="0" smtClean="0"/>
              <a:t>Выпуск высокотехнологичной продукции гражданского и двойного назначения предприятиями ОПК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/>
              <a:t> </a:t>
            </a:r>
            <a:r>
              <a:rPr lang="ru-RU" sz="1900" dirty="0" smtClean="0"/>
              <a:t>Производство критических комплектующих изделий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/>
              <a:t> </a:t>
            </a:r>
            <a:r>
              <a:rPr lang="ru-RU" sz="1900" dirty="0" smtClean="0"/>
              <a:t>Технологическое перевооружение, модернизация и создание производства станкоинструментальной продукции и промышленных роботов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/>
              <a:t> </a:t>
            </a:r>
            <a:r>
              <a:rPr lang="ru-RU" sz="1900" dirty="0" smtClean="0"/>
              <a:t>Цифровизация производства для оптимизации производственных процессов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/>
              <a:t> </a:t>
            </a:r>
            <a:r>
              <a:rPr lang="ru-RU" sz="1900" dirty="0" smtClean="0"/>
              <a:t>Повышение производительности труда</a:t>
            </a:r>
          </a:p>
          <a:p>
            <a:pPr>
              <a:buFontTx/>
              <a:buChar char="-"/>
            </a:pPr>
            <a:endParaRPr lang="ru-RU" sz="1900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643042" y="214290"/>
            <a:ext cx="7072362" cy="55702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663300"/>
                </a:solidFill>
              </a:rPr>
              <a:t>Основные статьи расходования займа</a:t>
            </a:r>
            <a:endParaRPr lang="ru-RU" dirty="0">
              <a:solidFill>
                <a:srgbClr val="663300"/>
              </a:solidFill>
            </a:endParaRPr>
          </a:p>
        </p:txBody>
      </p:sp>
      <p:pic>
        <p:nvPicPr>
          <p:cNvPr id="5" name="Picture 2" descr="C:\Users\Усер\Desktop\frp.png">
            <a:extLst>
              <a:ext uri="{FF2B5EF4-FFF2-40B4-BE49-F238E27FC236}">
                <a16:creationId xmlns:a16="http://schemas.microsoft.com/office/drawing/2014/main" xmlns="" id="{2AB6B739-D618-B03D-647A-FD5407AB7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1022892" cy="395635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500034" y="857232"/>
            <a:ext cx="8143932" cy="642942"/>
          </a:xfrm>
          <a:prstGeom prst="roundRect">
            <a:avLst/>
          </a:prstGeom>
          <a:solidFill>
            <a:srgbClr val="996633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Приобретение в собственность промышленного оборудования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1643050"/>
            <a:ext cx="8143932" cy="357190"/>
          </a:xfrm>
          <a:prstGeom prst="roundRect">
            <a:avLst/>
          </a:prstGeom>
          <a:solidFill>
            <a:srgbClr val="996633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Инжиниринг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34" y="2071678"/>
            <a:ext cx="8143932" cy="642942"/>
          </a:xfrm>
          <a:prstGeom prst="roundRect">
            <a:avLst/>
          </a:prstGeom>
          <a:solidFill>
            <a:srgbClr val="996633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Приобретение прав на результаты интеллектуальной деятельности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034" y="2786058"/>
            <a:ext cx="8143932" cy="428628"/>
          </a:xfrm>
          <a:prstGeom prst="roundRect">
            <a:avLst/>
          </a:prstGeom>
          <a:solidFill>
            <a:srgbClr val="996633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Разработка нового продукта, технологии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034" y="3286124"/>
            <a:ext cx="8215370" cy="714380"/>
          </a:xfrm>
          <a:prstGeom prst="roundRect">
            <a:avLst/>
          </a:prstGeom>
          <a:solidFill>
            <a:srgbClr val="996633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Расходы, связанные с производством и выводом на рынок </a:t>
            </a:r>
            <a:r>
              <a:rPr lang="ru-RU" sz="2400" dirty="0" err="1" smtClean="0"/>
              <a:t>пилотных</a:t>
            </a:r>
            <a:r>
              <a:rPr lang="ru-RU" sz="2400" dirty="0" smtClean="0"/>
              <a:t> партий продукции</a:t>
            </a:r>
            <a:endParaRPr lang="ru-RU" sz="2400" dirty="0"/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1142976" y="4071942"/>
            <a:ext cx="7072362" cy="4286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Средства займа направлять НЕЛЬЗЯ на: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0034" y="4429132"/>
            <a:ext cx="8358246" cy="2214578"/>
          </a:xfrm>
          <a:prstGeom prst="roundRect">
            <a:avLst/>
          </a:prstGeom>
          <a:solidFill>
            <a:srgbClr val="996633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§"/>
            </a:pPr>
            <a:r>
              <a:rPr lang="ru-RU" sz="1600" kern="11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kern="1100" spc="20" dirty="0" smtClean="0">
                <a:latin typeface="Times New Roman" pitchFamily="18" charset="0"/>
                <a:cs typeface="Times New Roman" pitchFamily="18" charset="0"/>
              </a:rPr>
              <a:t>Строительство или капитальный ремонт зданий и сооружений</a:t>
            </a:r>
          </a:p>
          <a:p>
            <a:pPr algn="ctr">
              <a:buFont typeface="Wingdings" pitchFamily="2" charset="2"/>
              <a:buChar char="§"/>
            </a:pPr>
            <a:r>
              <a:rPr lang="ru-RU" sz="2000" kern="1100" spc="20" dirty="0" smtClean="0">
                <a:latin typeface="Times New Roman" pitchFamily="18" charset="0"/>
                <a:cs typeface="Times New Roman" pitchFamily="18" charset="0"/>
              </a:rPr>
              <a:t>Проведение научно-исследовательских работ</a:t>
            </a:r>
          </a:p>
          <a:p>
            <a:pPr algn="ctr">
              <a:buFont typeface="Wingdings" pitchFamily="2" charset="2"/>
              <a:buChar char="§"/>
            </a:pPr>
            <a:r>
              <a:rPr lang="ru-RU" sz="2000" kern="1100" spc="20" dirty="0" smtClean="0">
                <a:latin typeface="Times New Roman" pitchFamily="18" charset="0"/>
                <a:cs typeface="Times New Roman" pitchFamily="18" charset="0"/>
              </a:rPr>
              <a:t> Приобретение недвижимого имущества</a:t>
            </a:r>
          </a:p>
          <a:p>
            <a:pPr algn="ctr">
              <a:buFont typeface="Wingdings" pitchFamily="2" charset="2"/>
              <a:buChar char="§"/>
            </a:pPr>
            <a:r>
              <a:rPr lang="ru-RU" sz="2000" kern="1100" spc="20" dirty="0" smtClean="0">
                <a:latin typeface="Times New Roman" pitchFamily="18" charset="0"/>
                <a:cs typeface="Times New Roman" pitchFamily="18" charset="0"/>
              </a:rPr>
              <a:t> Производство продукции военного назначения</a:t>
            </a:r>
          </a:p>
          <a:p>
            <a:pPr algn="ctr">
              <a:buFont typeface="Wingdings" pitchFamily="2" charset="2"/>
              <a:buChar char="§"/>
            </a:pPr>
            <a:r>
              <a:rPr lang="ru-RU" sz="2000" kern="1100" spc="20" dirty="0" smtClean="0">
                <a:latin typeface="Times New Roman" pitchFamily="18" charset="0"/>
                <a:cs typeface="Times New Roman" pitchFamily="18" charset="0"/>
              </a:rPr>
              <a:t> Рефинансирование заемных средств и уплату % по  кредитам и займам</a:t>
            </a:r>
          </a:p>
          <a:p>
            <a:pPr algn="ctr">
              <a:buFont typeface="Wingdings" pitchFamily="2" charset="2"/>
              <a:buChar char="§"/>
            </a:pPr>
            <a:r>
              <a:rPr lang="ru-RU" sz="2000" kern="1100" spc="20" dirty="0" smtClean="0">
                <a:latin typeface="Times New Roman" pitchFamily="18" charset="0"/>
                <a:cs typeface="Times New Roman" pitchFamily="18" charset="0"/>
              </a:rPr>
              <a:t> Обеспечение текущей производственной деятельности</a:t>
            </a:r>
            <a:endParaRPr lang="ru-RU" sz="2000" kern="1100" spc="2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857356" y="285728"/>
            <a:ext cx="5715040" cy="464558"/>
          </a:xfrm>
        </p:spPr>
        <p:txBody>
          <a:bodyPr>
            <a:normAutofit fontScale="85000" lnSpcReduction="10000"/>
          </a:bodyPr>
          <a:lstStyle/>
          <a:p>
            <a:r>
              <a:rPr lang="ru-RU" sz="2800" b="1" dirty="0" smtClean="0">
                <a:solidFill>
                  <a:srgbClr val="663300"/>
                </a:solidFill>
              </a:rPr>
              <a:t>Виды обеспечения, принимаемого ФРП</a:t>
            </a:r>
          </a:p>
          <a:p>
            <a:endParaRPr lang="ru-RU" dirty="0"/>
          </a:p>
        </p:txBody>
      </p:sp>
      <p:graphicFrame>
        <p:nvGraphicFramePr>
          <p:cNvPr id="8" name="Диаграмма 7"/>
          <p:cNvGraphicFramePr>
            <a:graphicFrameLocks noGrp="1"/>
          </p:cNvGraphicFramePr>
          <p:nvPr>
            <p:ph type="chart" sz="quarter" idx="11"/>
          </p:nvPr>
        </p:nvGraphicFramePr>
        <p:xfrm>
          <a:off x="428596" y="785794"/>
          <a:ext cx="8572560" cy="579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7941"/>
                <a:gridCol w="103461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Основное обеспечение</a:t>
                      </a:r>
                      <a:endParaRPr lang="ru-RU" dirty="0"/>
                    </a:p>
                  </a:txBody>
                  <a:tcP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Дисконт</a:t>
                      </a:r>
                      <a:endParaRPr lang="ru-RU" dirty="0"/>
                    </a:p>
                  </a:txBody>
                  <a:tcPr>
                    <a:solidFill>
                      <a:srgbClr val="99663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НЕЗАВИСИМЫЕ ГАРАНТИИ И ПОРУЧИТЕЛЬСТВА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0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Гарантии кредитных организаций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0%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Гарантии и поручительства Корпорации МСП, субъектов РФ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Поручительства и гарантии юридических лиц, имеющих устойчивое финансовое положение, субъектов РФ 	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ЗАЛОГИ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Драгоценные металлы, в стандартных и/или мерных слитках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Недвижимые имущественные активы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15-60%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Движимые имущественные активы (в т.ч. приобретаемое в процессе реализации проекта**) и транспортные средств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25-60%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ДОПОЛНИТЕЛЬНОЕ ОБЕСПЕЧЕНИЕ (не </a:t>
                      </a:r>
                      <a:r>
                        <a:rPr lang="ru-RU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вкл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в расчет суммы достаточного обеспечения проекта)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Поручительства физических лиц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Другие виды обеспечения, которые по результатам оценки их качества не могут быть отнесены к основному обеспечению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C:\Users\Усер\Desktop\frp.png">
            <a:extLst>
              <a:ext uri="{FF2B5EF4-FFF2-40B4-BE49-F238E27FC236}">
                <a16:creationId xmlns:a16="http://schemas.microsoft.com/office/drawing/2014/main" xmlns="" id="{2AB6B739-D618-B03D-647A-FD5407AB7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1022892" cy="3956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2" descr="C:\Users\Home_PC\Downloads\conditions.png">
            <a:extLst>
              <a:ext uri="{FF2B5EF4-FFF2-40B4-BE49-F238E27FC236}">
                <a16:creationId xmlns="" xmlns:a16="http://schemas.microsoft.com/office/drawing/2014/main" id="{20B7AF14-F46E-1D71-76AC-93A50E334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000108"/>
            <a:ext cx="427031" cy="569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Усер\Desktop\frp.png">
            <a:extLst>
              <a:ext uri="{FF2B5EF4-FFF2-40B4-BE49-F238E27FC236}">
                <a16:creationId xmlns:a16="http://schemas.microsoft.com/office/drawing/2014/main" xmlns="" id="{2AB6B739-D618-B03D-647A-FD5407AB7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022892" cy="395635"/>
          </a:xfrm>
          <a:prstGeom prst="rect">
            <a:avLst/>
          </a:prstGeom>
          <a:noFill/>
        </p:spPr>
      </p:pic>
      <p:sp>
        <p:nvSpPr>
          <p:cNvPr id="9" name="Прямоугольник 65">
            <a:extLst>
              <a:ext uri="{FF2B5EF4-FFF2-40B4-BE49-F238E27FC236}">
                <a16:creationId xmlns="" xmlns:a16="http://schemas.microsoft.com/office/drawing/2014/main" id="{74B1705B-4D6C-D8E7-F42F-38B11E383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52" y="1071546"/>
            <a:ext cx="34403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КОНТАКТНАЯ ИНФОРМАЦИЯ:</a:t>
            </a:r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="" xmlns:a16="http://schemas.microsoft.com/office/drawing/2014/main" id="{36F703A8-2BE0-4DD0-BF83-DC2CC24480D0}"/>
              </a:ext>
            </a:extLst>
          </p:cNvPr>
          <p:cNvSpPr/>
          <p:nvPr/>
        </p:nvSpPr>
        <p:spPr>
          <a:xfrm>
            <a:off x="1142976" y="2571744"/>
            <a:ext cx="4714908" cy="928694"/>
          </a:xfrm>
          <a:prstGeom prst="round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defTabSz="914400" eaLnBrk="1" hangingPunct="1"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</a:pPr>
            <a:r>
              <a:rPr lang="ru-RU" altLang="ru-RU" cap="all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Дополнительная информация </a:t>
            </a:r>
            <a:r>
              <a:rPr lang="ru-RU" altLang="ru-RU" cap="all" dirty="0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:</a:t>
            </a:r>
          </a:p>
          <a:p>
            <a:pPr defTabSz="9144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 </a:t>
            </a:r>
            <a:r>
              <a:rPr lang="ru-RU" altLang="ru-RU" sz="1400" b="1" dirty="0" smtClean="0">
                <a:solidFill>
                  <a:srgbClr val="8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8 (831) 217-10-44</a:t>
            </a:r>
            <a:r>
              <a:rPr lang="en-US" altLang="ru-RU" sz="1400" b="1" dirty="0" smtClean="0">
                <a:solidFill>
                  <a:srgbClr val="8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1400" dirty="0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</a:t>
            </a:r>
            <a:r>
              <a:rPr lang="ru-RU" altLang="ru-RU" sz="1400" dirty="0" err="1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доб</a:t>
            </a:r>
            <a:r>
              <a:rPr lang="ru-RU" altLang="ru-RU" sz="1400" dirty="0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. 409)</a:t>
            </a:r>
            <a:endParaRPr lang="ru-RU" altLang="ru-RU" sz="1400" dirty="0">
              <a:solidFill>
                <a:srgbClr val="62412F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reeform 392">
            <a:extLst>
              <a:ext uri="{FF2B5EF4-FFF2-40B4-BE49-F238E27FC236}">
                <a16:creationId xmlns="" xmlns:a16="http://schemas.microsoft.com/office/drawing/2014/main" id="{D8499270-5D3F-E696-619F-302D56344F17}"/>
              </a:ext>
            </a:extLst>
          </p:cNvPr>
          <p:cNvSpPr>
            <a:spLocks noEditPoints="1"/>
          </p:cNvSpPr>
          <p:nvPr/>
        </p:nvSpPr>
        <p:spPr bwMode="auto">
          <a:xfrm>
            <a:off x="4714876" y="3786190"/>
            <a:ext cx="162164" cy="242520"/>
          </a:xfrm>
          <a:custGeom>
            <a:avLst/>
            <a:gdLst/>
            <a:ahLst/>
            <a:cxnLst>
              <a:cxn ang="0">
                <a:pos x="263" y="243"/>
              </a:cxn>
              <a:cxn ang="0">
                <a:pos x="287" y="256"/>
              </a:cxn>
              <a:cxn ang="0">
                <a:pos x="222" y="162"/>
              </a:cxn>
              <a:cxn ang="0">
                <a:pos x="219" y="191"/>
              </a:cxn>
              <a:cxn ang="0">
                <a:pos x="398" y="360"/>
              </a:cxn>
              <a:cxn ang="0">
                <a:pos x="309" y="286"/>
              </a:cxn>
              <a:cxn ang="0">
                <a:pos x="263" y="310"/>
              </a:cxn>
              <a:cxn ang="0">
                <a:pos x="240" y="328"/>
              </a:cxn>
              <a:cxn ang="0">
                <a:pos x="177" y="267"/>
              </a:cxn>
              <a:cxn ang="0">
                <a:pos x="173" y="262"/>
              </a:cxn>
              <a:cxn ang="0">
                <a:pos x="142" y="171"/>
              </a:cxn>
              <a:cxn ang="0">
                <a:pos x="152" y="168"/>
              </a:cxn>
              <a:cxn ang="0">
                <a:pos x="186" y="119"/>
              </a:cxn>
              <a:cxn ang="0">
                <a:pos x="123" y="7"/>
              </a:cxn>
              <a:cxn ang="0">
                <a:pos x="81" y="2"/>
              </a:cxn>
              <a:cxn ang="0">
                <a:pos x="51" y="20"/>
              </a:cxn>
              <a:cxn ang="0">
                <a:pos x="2" y="94"/>
              </a:cxn>
              <a:cxn ang="0">
                <a:pos x="1" y="126"/>
              </a:cxn>
              <a:cxn ang="0">
                <a:pos x="98" y="320"/>
              </a:cxn>
              <a:cxn ang="0">
                <a:pos x="100" y="323"/>
              </a:cxn>
              <a:cxn ang="0">
                <a:pos x="102" y="325"/>
              </a:cxn>
              <a:cxn ang="0">
                <a:pos x="266" y="466"/>
              </a:cxn>
              <a:cxn ang="0">
                <a:pos x="297" y="474"/>
              </a:cxn>
              <a:cxn ang="0">
                <a:pos x="376" y="448"/>
              </a:cxn>
              <a:cxn ang="0">
                <a:pos x="400" y="429"/>
              </a:cxn>
              <a:cxn ang="0">
                <a:pos x="413" y="395"/>
              </a:cxn>
              <a:cxn ang="0">
                <a:pos x="410" y="377"/>
              </a:cxn>
              <a:cxn ang="0">
                <a:pos x="361" y="416"/>
              </a:cxn>
              <a:cxn ang="0">
                <a:pos x="299" y="439"/>
              </a:cxn>
              <a:cxn ang="0">
                <a:pos x="280" y="434"/>
              </a:cxn>
              <a:cxn ang="0">
                <a:pos x="131" y="305"/>
              </a:cxn>
              <a:cxn ang="0">
                <a:pos x="127" y="300"/>
              </a:cxn>
              <a:cxn ang="0">
                <a:pos x="36" y="121"/>
              </a:cxn>
              <a:cxn ang="0">
                <a:pos x="35" y="112"/>
              </a:cxn>
              <a:cxn ang="0">
                <a:pos x="69" y="50"/>
              </a:cxn>
              <a:cxn ang="0">
                <a:pos x="87" y="36"/>
              </a:cxn>
              <a:cxn ang="0">
                <a:pos x="109" y="45"/>
              </a:cxn>
              <a:cxn ang="0">
                <a:pos x="144" y="133"/>
              </a:cxn>
              <a:cxn ang="0">
                <a:pos x="139" y="135"/>
              </a:cxn>
              <a:cxn ang="0">
                <a:pos x="96" y="208"/>
              </a:cxn>
              <a:cxn ang="0">
                <a:pos x="144" y="282"/>
              </a:cxn>
              <a:cxn ang="0">
                <a:pos x="148" y="287"/>
              </a:cxn>
              <a:cxn ang="0">
                <a:pos x="210" y="354"/>
              </a:cxn>
              <a:cxn ang="0">
                <a:pos x="283" y="341"/>
              </a:cxn>
              <a:cxn ang="0">
                <a:pos x="294" y="326"/>
              </a:cxn>
              <a:cxn ang="0">
                <a:pos x="370" y="382"/>
              </a:cxn>
              <a:cxn ang="0">
                <a:pos x="374" y="405"/>
              </a:cxn>
              <a:cxn ang="0">
                <a:pos x="325" y="242"/>
              </a:cxn>
              <a:cxn ang="0">
                <a:pos x="349" y="254"/>
              </a:cxn>
              <a:cxn ang="0">
                <a:pos x="235" y="101"/>
              </a:cxn>
              <a:cxn ang="0">
                <a:pos x="232" y="130"/>
              </a:cxn>
              <a:cxn ang="0">
                <a:pos x="232" y="53"/>
              </a:cxn>
              <a:cxn ang="0">
                <a:pos x="388" y="240"/>
              </a:cxn>
              <a:cxn ang="0">
                <a:pos x="411" y="252"/>
              </a:cxn>
              <a:cxn ang="0">
                <a:pos x="248" y="40"/>
              </a:cxn>
            </a:cxnLst>
            <a:rect l="0" t="0" r="r" b="b"/>
            <a:pathLst>
              <a:path w="426" h="474">
                <a:moveTo>
                  <a:pt x="219" y="191"/>
                </a:moveTo>
                <a:cubicBezTo>
                  <a:pt x="246" y="193"/>
                  <a:pt x="265" y="217"/>
                  <a:pt x="263" y="243"/>
                </a:cubicBezTo>
                <a:cubicBezTo>
                  <a:pt x="262" y="251"/>
                  <a:pt x="268" y="258"/>
                  <a:pt x="276" y="259"/>
                </a:cubicBezTo>
                <a:cubicBezTo>
                  <a:pt x="280" y="259"/>
                  <a:pt x="284" y="258"/>
                  <a:pt x="287" y="256"/>
                </a:cubicBezTo>
                <a:cubicBezTo>
                  <a:pt x="289" y="253"/>
                  <a:pt x="291" y="250"/>
                  <a:pt x="292" y="246"/>
                </a:cubicBezTo>
                <a:cubicBezTo>
                  <a:pt x="296" y="203"/>
                  <a:pt x="264" y="166"/>
                  <a:pt x="222" y="162"/>
                </a:cubicBezTo>
                <a:cubicBezTo>
                  <a:pt x="214" y="161"/>
                  <a:pt x="207" y="167"/>
                  <a:pt x="206" y="175"/>
                </a:cubicBezTo>
                <a:cubicBezTo>
                  <a:pt x="206" y="183"/>
                  <a:pt x="211" y="190"/>
                  <a:pt x="219" y="191"/>
                </a:cubicBezTo>
                <a:close/>
                <a:moveTo>
                  <a:pt x="410" y="377"/>
                </a:moveTo>
                <a:cubicBezTo>
                  <a:pt x="406" y="370"/>
                  <a:pt x="401" y="364"/>
                  <a:pt x="398" y="360"/>
                </a:cubicBezTo>
                <a:cubicBezTo>
                  <a:pt x="383" y="341"/>
                  <a:pt x="352" y="305"/>
                  <a:pt x="318" y="288"/>
                </a:cubicBezTo>
                <a:cubicBezTo>
                  <a:pt x="315" y="287"/>
                  <a:pt x="312" y="286"/>
                  <a:pt x="309" y="286"/>
                </a:cubicBezTo>
                <a:cubicBezTo>
                  <a:pt x="299" y="286"/>
                  <a:pt x="279" y="294"/>
                  <a:pt x="276" y="296"/>
                </a:cubicBezTo>
                <a:cubicBezTo>
                  <a:pt x="270" y="300"/>
                  <a:pt x="266" y="305"/>
                  <a:pt x="263" y="310"/>
                </a:cubicBezTo>
                <a:cubicBezTo>
                  <a:pt x="261" y="312"/>
                  <a:pt x="259" y="315"/>
                  <a:pt x="256" y="318"/>
                </a:cubicBezTo>
                <a:cubicBezTo>
                  <a:pt x="252" y="323"/>
                  <a:pt x="246" y="328"/>
                  <a:pt x="240" y="328"/>
                </a:cubicBezTo>
                <a:cubicBezTo>
                  <a:pt x="236" y="328"/>
                  <a:pt x="232" y="326"/>
                  <a:pt x="230" y="325"/>
                </a:cubicBezTo>
                <a:cubicBezTo>
                  <a:pt x="212" y="310"/>
                  <a:pt x="194" y="288"/>
                  <a:pt x="177" y="267"/>
                </a:cubicBezTo>
                <a:cubicBezTo>
                  <a:pt x="176" y="265"/>
                  <a:pt x="176" y="265"/>
                  <a:pt x="176" y="265"/>
                </a:cubicBezTo>
                <a:cubicBezTo>
                  <a:pt x="173" y="262"/>
                  <a:pt x="173" y="262"/>
                  <a:pt x="173" y="262"/>
                </a:cubicBezTo>
                <a:cubicBezTo>
                  <a:pt x="156" y="240"/>
                  <a:pt x="139" y="217"/>
                  <a:pt x="129" y="196"/>
                </a:cubicBezTo>
                <a:cubicBezTo>
                  <a:pt x="127" y="188"/>
                  <a:pt x="125" y="180"/>
                  <a:pt x="142" y="171"/>
                </a:cubicBezTo>
                <a:cubicBezTo>
                  <a:pt x="146" y="170"/>
                  <a:pt x="149" y="169"/>
                  <a:pt x="151" y="168"/>
                </a:cubicBezTo>
                <a:cubicBezTo>
                  <a:pt x="152" y="168"/>
                  <a:pt x="152" y="168"/>
                  <a:pt x="152" y="168"/>
                </a:cubicBezTo>
                <a:cubicBezTo>
                  <a:pt x="158" y="165"/>
                  <a:pt x="163" y="163"/>
                  <a:pt x="168" y="158"/>
                </a:cubicBezTo>
                <a:cubicBezTo>
                  <a:pt x="168" y="158"/>
                  <a:pt x="189" y="134"/>
                  <a:pt x="186" y="119"/>
                </a:cubicBezTo>
                <a:cubicBezTo>
                  <a:pt x="179" y="84"/>
                  <a:pt x="155" y="48"/>
                  <a:pt x="136" y="24"/>
                </a:cubicBezTo>
                <a:cubicBezTo>
                  <a:pt x="129" y="14"/>
                  <a:pt x="123" y="8"/>
                  <a:pt x="123" y="7"/>
                </a:cubicBezTo>
                <a:cubicBezTo>
                  <a:pt x="119" y="3"/>
                  <a:pt x="113" y="0"/>
                  <a:pt x="107" y="0"/>
                </a:cubicBezTo>
                <a:cubicBezTo>
                  <a:pt x="81" y="2"/>
                  <a:pt x="81" y="2"/>
                  <a:pt x="81" y="2"/>
                </a:cubicBezTo>
                <a:cubicBezTo>
                  <a:pt x="77" y="2"/>
                  <a:pt x="74" y="3"/>
                  <a:pt x="71" y="5"/>
                </a:cubicBezTo>
                <a:cubicBezTo>
                  <a:pt x="71" y="5"/>
                  <a:pt x="59" y="13"/>
                  <a:pt x="51" y="20"/>
                </a:cubicBezTo>
                <a:cubicBezTo>
                  <a:pt x="49" y="21"/>
                  <a:pt x="48" y="22"/>
                  <a:pt x="46" y="24"/>
                </a:cubicBezTo>
                <a:cubicBezTo>
                  <a:pt x="29" y="39"/>
                  <a:pt x="8" y="63"/>
                  <a:pt x="2" y="94"/>
                </a:cubicBezTo>
                <a:cubicBezTo>
                  <a:pt x="0" y="100"/>
                  <a:pt x="0" y="106"/>
                  <a:pt x="0" y="113"/>
                </a:cubicBezTo>
                <a:cubicBezTo>
                  <a:pt x="0" y="117"/>
                  <a:pt x="0" y="122"/>
                  <a:pt x="1" y="126"/>
                </a:cubicBezTo>
                <a:cubicBezTo>
                  <a:pt x="1" y="127"/>
                  <a:pt x="2" y="128"/>
                  <a:pt x="2" y="128"/>
                </a:cubicBezTo>
                <a:cubicBezTo>
                  <a:pt x="17" y="189"/>
                  <a:pt x="54" y="264"/>
                  <a:pt x="98" y="320"/>
                </a:cubicBezTo>
                <a:cubicBezTo>
                  <a:pt x="99" y="321"/>
                  <a:pt x="99" y="321"/>
                  <a:pt x="99" y="321"/>
                </a:cubicBezTo>
                <a:cubicBezTo>
                  <a:pt x="100" y="323"/>
                  <a:pt x="100" y="323"/>
                  <a:pt x="100" y="323"/>
                </a:cubicBezTo>
                <a:cubicBezTo>
                  <a:pt x="102" y="324"/>
                  <a:pt x="102" y="324"/>
                  <a:pt x="102" y="324"/>
                </a:cubicBezTo>
                <a:cubicBezTo>
                  <a:pt x="102" y="325"/>
                  <a:pt x="102" y="325"/>
                  <a:pt x="102" y="325"/>
                </a:cubicBezTo>
                <a:cubicBezTo>
                  <a:pt x="145" y="381"/>
                  <a:pt x="209" y="435"/>
                  <a:pt x="263" y="465"/>
                </a:cubicBezTo>
                <a:cubicBezTo>
                  <a:pt x="264" y="465"/>
                  <a:pt x="265" y="466"/>
                  <a:pt x="266" y="466"/>
                </a:cubicBezTo>
                <a:cubicBezTo>
                  <a:pt x="270" y="468"/>
                  <a:pt x="274" y="469"/>
                  <a:pt x="278" y="471"/>
                </a:cubicBezTo>
                <a:cubicBezTo>
                  <a:pt x="285" y="472"/>
                  <a:pt x="291" y="473"/>
                  <a:pt x="297" y="474"/>
                </a:cubicBezTo>
                <a:cubicBezTo>
                  <a:pt x="299" y="474"/>
                  <a:pt x="300" y="474"/>
                  <a:pt x="302" y="474"/>
                </a:cubicBezTo>
                <a:cubicBezTo>
                  <a:pt x="332" y="474"/>
                  <a:pt x="359" y="459"/>
                  <a:pt x="376" y="448"/>
                </a:cubicBezTo>
                <a:cubicBezTo>
                  <a:pt x="378" y="446"/>
                  <a:pt x="380" y="445"/>
                  <a:pt x="381" y="444"/>
                </a:cubicBezTo>
                <a:cubicBezTo>
                  <a:pt x="389" y="439"/>
                  <a:pt x="397" y="431"/>
                  <a:pt x="400" y="429"/>
                </a:cubicBezTo>
                <a:cubicBezTo>
                  <a:pt x="403" y="426"/>
                  <a:pt x="405" y="423"/>
                  <a:pt x="406" y="419"/>
                </a:cubicBezTo>
                <a:cubicBezTo>
                  <a:pt x="413" y="395"/>
                  <a:pt x="413" y="395"/>
                  <a:pt x="413" y="395"/>
                </a:cubicBezTo>
                <a:cubicBezTo>
                  <a:pt x="415" y="389"/>
                  <a:pt x="414" y="383"/>
                  <a:pt x="411" y="378"/>
                </a:cubicBezTo>
                <a:lnTo>
                  <a:pt x="410" y="377"/>
                </a:lnTo>
                <a:close/>
                <a:moveTo>
                  <a:pt x="374" y="405"/>
                </a:moveTo>
                <a:cubicBezTo>
                  <a:pt x="369" y="409"/>
                  <a:pt x="364" y="413"/>
                  <a:pt x="361" y="416"/>
                </a:cubicBezTo>
                <a:cubicBezTo>
                  <a:pt x="359" y="417"/>
                  <a:pt x="358" y="418"/>
                  <a:pt x="356" y="419"/>
                </a:cubicBezTo>
                <a:cubicBezTo>
                  <a:pt x="342" y="428"/>
                  <a:pt x="321" y="440"/>
                  <a:pt x="299" y="439"/>
                </a:cubicBezTo>
                <a:cubicBezTo>
                  <a:pt x="295" y="438"/>
                  <a:pt x="291" y="438"/>
                  <a:pt x="288" y="437"/>
                </a:cubicBezTo>
                <a:cubicBezTo>
                  <a:pt x="285" y="436"/>
                  <a:pt x="283" y="435"/>
                  <a:pt x="280" y="434"/>
                </a:cubicBezTo>
                <a:cubicBezTo>
                  <a:pt x="279" y="433"/>
                  <a:pt x="279" y="433"/>
                  <a:pt x="279" y="433"/>
                </a:cubicBezTo>
                <a:cubicBezTo>
                  <a:pt x="229" y="406"/>
                  <a:pt x="171" y="356"/>
                  <a:pt x="131" y="305"/>
                </a:cubicBezTo>
                <a:cubicBezTo>
                  <a:pt x="131" y="304"/>
                  <a:pt x="131" y="304"/>
                  <a:pt x="131" y="304"/>
                </a:cubicBezTo>
                <a:cubicBezTo>
                  <a:pt x="127" y="300"/>
                  <a:pt x="127" y="300"/>
                  <a:pt x="127" y="300"/>
                </a:cubicBezTo>
                <a:cubicBezTo>
                  <a:pt x="125" y="298"/>
                  <a:pt x="125" y="298"/>
                  <a:pt x="125" y="298"/>
                </a:cubicBezTo>
                <a:cubicBezTo>
                  <a:pt x="85" y="246"/>
                  <a:pt x="50" y="177"/>
                  <a:pt x="36" y="121"/>
                </a:cubicBezTo>
                <a:cubicBezTo>
                  <a:pt x="36" y="120"/>
                  <a:pt x="36" y="120"/>
                  <a:pt x="36" y="120"/>
                </a:cubicBezTo>
                <a:cubicBezTo>
                  <a:pt x="35" y="117"/>
                  <a:pt x="35" y="115"/>
                  <a:pt x="35" y="112"/>
                </a:cubicBezTo>
                <a:cubicBezTo>
                  <a:pt x="35" y="108"/>
                  <a:pt x="35" y="104"/>
                  <a:pt x="36" y="100"/>
                </a:cubicBezTo>
                <a:cubicBezTo>
                  <a:pt x="40" y="79"/>
                  <a:pt x="56" y="61"/>
                  <a:pt x="69" y="50"/>
                </a:cubicBezTo>
                <a:cubicBezTo>
                  <a:pt x="71" y="48"/>
                  <a:pt x="72" y="47"/>
                  <a:pt x="73" y="46"/>
                </a:cubicBezTo>
                <a:cubicBezTo>
                  <a:pt x="77" y="43"/>
                  <a:pt x="83" y="39"/>
                  <a:pt x="87" y="36"/>
                </a:cubicBezTo>
                <a:cubicBezTo>
                  <a:pt x="101" y="36"/>
                  <a:pt x="101" y="36"/>
                  <a:pt x="101" y="36"/>
                </a:cubicBezTo>
                <a:cubicBezTo>
                  <a:pt x="103" y="38"/>
                  <a:pt x="106" y="41"/>
                  <a:pt x="109" y="45"/>
                </a:cubicBezTo>
                <a:cubicBezTo>
                  <a:pt x="121" y="62"/>
                  <a:pt x="143" y="93"/>
                  <a:pt x="151" y="122"/>
                </a:cubicBezTo>
                <a:cubicBezTo>
                  <a:pt x="149" y="125"/>
                  <a:pt x="146" y="130"/>
                  <a:pt x="144" y="133"/>
                </a:cubicBezTo>
                <a:cubicBezTo>
                  <a:pt x="143" y="134"/>
                  <a:pt x="141" y="134"/>
                  <a:pt x="140" y="135"/>
                </a:cubicBezTo>
                <a:cubicBezTo>
                  <a:pt x="139" y="135"/>
                  <a:pt x="139" y="135"/>
                  <a:pt x="139" y="135"/>
                </a:cubicBezTo>
                <a:cubicBezTo>
                  <a:pt x="136" y="136"/>
                  <a:pt x="132" y="138"/>
                  <a:pt x="127" y="140"/>
                </a:cubicBezTo>
                <a:cubicBezTo>
                  <a:pt x="110" y="148"/>
                  <a:pt x="83" y="168"/>
                  <a:pt x="96" y="208"/>
                </a:cubicBezTo>
                <a:cubicBezTo>
                  <a:pt x="97" y="210"/>
                  <a:pt x="97" y="210"/>
                  <a:pt x="97" y="210"/>
                </a:cubicBezTo>
                <a:cubicBezTo>
                  <a:pt x="108" y="233"/>
                  <a:pt x="126" y="258"/>
                  <a:pt x="144" y="282"/>
                </a:cubicBezTo>
                <a:cubicBezTo>
                  <a:pt x="145" y="285"/>
                  <a:pt x="145" y="285"/>
                  <a:pt x="145" y="285"/>
                </a:cubicBezTo>
                <a:cubicBezTo>
                  <a:pt x="148" y="287"/>
                  <a:pt x="148" y="287"/>
                  <a:pt x="148" y="287"/>
                </a:cubicBezTo>
                <a:cubicBezTo>
                  <a:pt x="167" y="311"/>
                  <a:pt x="188" y="336"/>
                  <a:pt x="208" y="352"/>
                </a:cubicBezTo>
                <a:cubicBezTo>
                  <a:pt x="210" y="354"/>
                  <a:pt x="210" y="354"/>
                  <a:pt x="210" y="354"/>
                </a:cubicBezTo>
                <a:cubicBezTo>
                  <a:pt x="215" y="357"/>
                  <a:pt x="225" y="363"/>
                  <a:pt x="240" y="363"/>
                </a:cubicBezTo>
                <a:cubicBezTo>
                  <a:pt x="256" y="363"/>
                  <a:pt x="270" y="356"/>
                  <a:pt x="283" y="341"/>
                </a:cubicBezTo>
                <a:cubicBezTo>
                  <a:pt x="287" y="336"/>
                  <a:pt x="290" y="332"/>
                  <a:pt x="291" y="329"/>
                </a:cubicBezTo>
                <a:cubicBezTo>
                  <a:pt x="292" y="328"/>
                  <a:pt x="293" y="327"/>
                  <a:pt x="294" y="326"/>
                </a:cubicBezTo>
                <a:cubicBezTo>
                  <a:pt x="297" y="325"/>
                  <a:pt x="303" y="323"/>
                  <a:pt x="307" y="322"/>
                </a:cubicBezTo>
                <a:cubicBezTo>
                  <a:pt x="334" y="337"/>
                  <a:pt x="360" y="368"/>
                  <a:pt x="370" y="382"/>
                </a:cubicBezTo>
                <a:cubicBezTo>
                  <a:pt x="372" y="384"/>
                  <a:pt x="375" y="388"/>
                  <a:pt x="378" y="391"/>
                </a:cubicBezTo>
                <a:lnTo>
                  <a:pt x="374" y="405"/>
                </a:lnTo>
                <a:close/>
                <a:moveTo>
                  <a:pt x="232" y="130"/>
                </a:moveTo>
                <a:cubicBezTo>
                  <a:pt x="289" y="135"/>
                  <a:pt x="331" y="185"/>
                  <a:pt x="325" y="242"/>
                </a:cubicBezTo>
                <a:cubicBezTo>
                  <a:pt x="325" y="250"/>
                  <a:pt x="331" y="257"/>
                  <a:pt x="339" y="257"/>
                </a:cubicBezTo>
                <a:cubicBezTo>
                  <a:pt x="343" y="258"/>
                  <a:pt x="346" y="256"/>
                  <a:pt x="349" y="254"/>
                </a:cubicBezTo>
                <a:cubicBezTo>
                  <a:pt x="352" y="252"/>
                  <a:pt x="354" y="248"/>
                  <a:pt x="354" y="244"/>
                </a:cubicBezTo>
                <a:cubicBezTo>
                  <a:pt x="361" y="172"/>
                  <a:pt x="307" y="107"/>
                  <a:pt x="235" y="101"/>
                </a:cubicBezTo>
                <a:cubicBezTo>
                  <a:pt x="227" y="100"/>
                  <a:pt x="220" y="106"/>
                  <a:pt x="219" y="114"/>
                </a:cubicBezTo>
                <a:cubicBezTo>
                  <a:pt x="219" y="122"/>
                  <a:pt x="224" y="129"/>
                  <a:pt x="232" y="130"/>
                </a:cubicBezTo>
                <a:close/>
                <a:moveTo>
                  <a:pt x="248" y="40"/>
                </a:moveTo>
                <a:cubicBezTo>
                  <a:pt x="240" y="39"/>
                  <a:pt x="233" y="45"/>
                  <a:pt x="232" y="53"/>
                </a:cubicBezTo>
                <a:cubicBezTo>
                  <a:pt x="231" y="61"/>
                  <a:pt x="237" y="68"/>
                  <a:pt x="245" y="69"/>
                </a:cubicBezTo>
                <a:cubicBezTo>
                  <a:pt x="332" y="77"/>
                  <a:pt x="395" y="154"/>
                  <a:pt x="388" y="240"/>
                </a:cubicBezTo>
                <a:cubicBezTo>
                  <a:pt x="387" y="248"/>
                  <a:pt x="393" y="255"/>
                  <a:pt x="401" y="256"/>
                </a:cubicBezTo>
                <a:cubicBezTo>
                  <a:pt x="405" y="256"/>
                  <a:pt x="408" y="255"/>
                  <a:pt x="411" y="252"/>
                </a:cubicBezTo>
                <a:cubicBezTo>
                  <a:pt x="414" y="250"/>
                  <a:pt x="416" y="247"/>
                  <a:pt x="416" y="243"/>
                </a:cubicBezTo>
                <a:cubicBezTo>
                  <a:pt x="426" y="140"/>
                  <a:pt x="350" y="49"/>
                  <a:pt x="248" y="40"/>
                </a:cubicBezTo>
                <a:close/>
              </a:path>
            </a:pathLst>
          </a:custGeom>
          <a:solidFill>
            <a:srgbClr val="5D4642"/>
          </a:solidFill>
          <a:ln w="9525">
            <a:noFill/>
            <a:round/>
            <a:headEnd/>
            <a:tailEnd/>
          </a:ln>
        </p:spPr>
        <p:txBody>
          <a:bodyPr vert="horz" wrap="square" lIns="69503" tIns="34752" rIns="69503" bIns="34752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="" xmlns:a16="http://schemas.microsoft.com/office/drawing/2014/main" id="{A9AB38C9-D06A-F59A-5125-E748A26B24AA}"/>
              </a:ext>
            </a:extLst>
          </p:cNvPr>
          <p:cNvSpPr>
            <a:spLocks noEditPoints="1"/>
          </p:cNvSpPr>
          <p:nvPr/>
        </p:nvSpPr>
        <p:spPr bwMode="auto">
          <a:xfrm>
            <a:off x="1142976" y="1857364"/>
            <a:ext cx="216694" cy="254000"/>
          </a:xfrm>
          <a:custGeom>
            <a:avLst/>
            <a:gdLst>
              <a:gd name="T0" fmla="*/ 2147483646 w 527"/>
              <a:gd name="T1" fmla="*/ 2147483646 h 516"/>
              <a:gd name="T2" fmla="*/ 2147483646 w 527"/>
              <a:gd name="T3" fmla="*/ 2147483646 h 516"/>
              <a:gd name="T4" fmla="*/ 2147483646 w 527"/>
              <a:gd name="T5" fmla="*/ 2147483646 h 516"/>
              <a:gd name="T6" fmla="*/ 2147483646 w 527"/>
              <a:gd name="T7" fmla="*/ 2147483646 h 516"/>
              <a:gd name="T8" fmla="*/ 2147483646 w 527"/>
              <a:gd name="T9" fmla="*/ 2147483646 h 516"/>
              <a:gd name="T10" fmla="*/ 2147483646 w 527"/>
              <a:gd name="T11" fmla="*/ 2147483646 h 516"/>
              <a:gd name="T12" fmla="*/ 2147483646 w 527"/>
              <a:gd name="T13" fmla="*/ 2147483646 h 516"/>
              <a:gd name="T14" fmla="*/ 2147483646 w 527"/>
              <a:gd name="T15" fmla="*/ 2147483646 h 516"/>
              <a:gd name="T16" fmla="*/ 2147483646 w 527"/>
              <a:gd name="T17" fmla="*/ 2147483646 h 516"/>
              <a:gd name="T18" fmla="*/ 2147483646 w 527"/>
              <a:gd name="T19" fmla="*/ 2147483646 h 516"/>
              <a:gd name="T20" fmla="*/ 2147483646 w 527"/>
              <a:gd name="T21" fmla="*/ 2147483646 h 516"/>
              <a:gd name="T22" fmla="*/ 2147483646 w 527"/>
              <a:gd name="T23" fmla="*/ 2147483646 h 516"/>
              <a:gd name="T24" fmla="*/ 2147483646 w 527"/>
              <a:gd name="T25" fmla="*/ 2147483646 h 516"/>
              <a:gd name="T26" fmla="*/ 2147483646 w 527"/>
              <a:gd name="T27" fmla="*/ 2147483646 h 516"/>
              <a:gd name="T28" fmla="*/ 2147483646 w 527"/>
              <a:gd name="T29" fmla="*/ 2147483646 h 516"/>
              <a:gd name="T30" fmla="*/ 2147483646 w 527"/>
              <a:gd name="T31" fmla="*/ 2147483646 h 516"/>
              <a:gd name="T32" fmla="*/ 2147483646 w 527"/>
              <a:gd name="T33" fmla="*/ 2147483646 h 516"/>
              <a:gd name="T34" fmla="*/ 2147483646 w 527"/>
              <a:gd name="T35" fmla="*/ 2147483646 h 516"/>
              <a:gd name="T36" fmla="*/ 2147483646 w 527"/>
              <a:gd name="T37" fmla="*/ 2147483646 h 516"/>
              <a:gd name="T38" fmla="*/ 2147483646 w 527"/>
              <a:gd name="T39" fmla="*/ 2147483646 h 516"/>
              <a:gd name="T40" fmla="*/ 2147483646 w 527"/>
              <a:gd name="T41" fmla="*/ 2147483646 h 516"/>
              <a:gd name="T42" fmla="*/ 2147483646 w 527"/>
              <a:gd name="T43" fmla="*/ 2147483646 h 516"/>
              <a:gd name="T44" fmla="*/ 2147483646 w 527"/>
              <a:gd name="T45" fmla="*/ 2147483646 h 516"/>
              <a:gd name="T46" fmla="*/ 2147483646 w 527"/>
              <a:gd name="T47" fmla="*/ 2147483646 h 516"/>
              <a:gd name="T48" fmla="*/ 2147483646 w 527"/>
              <a:gd name="T49" fmla="*/ 2147483646 h 516"/>
              <a:gd name="T50" fmla="*/ 2147483646 w 527"/>
              <a:gd name="T51" fmla="*/ 2147483646 h 516"/>
              <a:gd name="T52" fmla="*/ 2147483646 w 527"/>
              <a:gd name="T53" fmla="*/ 0 h 516"/>
              <a:gd name="T54" fmla="*/ 2147483646 w 527"/>
              <a:gd name="T55" fmla="*/ 2147483646 h 516"/>
              <a:gd name="T56" fmla="*/ 2147483646 w 527"/>
              <a:gd name="T57" fmla="*/ 2147483646 h 516"/>
              <a:gd name="T58" fmla="*/ 2147483646 w 527"/>
              <a:gd name="T59" fmla="*/ 2147483646 h 516"/>
              <a:gd name="T60" fmla="*/ 2147483646 w 527"/>
              <a:gd name="T61" fmla="*/ 2147483646 h 516"/>
              <a:gd name="T62" fmla="*/ 2147483646 w 527"/>
              <a:gd name="T63" fmla="*/ 2147483646 h 516"/>
              <a:gd name="T64" fmla="*/ 2147483646 w 527"/>
              <a:gd name="T65" fmla="*/ 2147483646 h 516"/>
              <a:gd name="T66" fmla="*/ 2147483646 w 527"/>
              <a:gd name="T67" fmla="*/ 2147483646 h 516"/>
              <a:gd name="T68" fmla="*/ 2147483646 w 527"/>
              <a:gd name="T69" fmla="*/ 2147483646 h 516"/>
              <a:gd name="T70" fmla="*/ 2147483646 w 527"/>
              <a:gd name="T71" fmla="*/ 2147483646 h 516"/>
              <a:gd name="T72" fmla="*/ 2147483646 w 527"/>
              <a:gd name="T73" fmla="*/ 2147483646 h 516"/>
              <a:gd name="T74" fmla="*/ 2147483646 w 527"/>
              <a:gd name="T75" fmla="*/ 2147483646 h 516"/>
              <a:gd name="T76" fmla="*/ 2147483646 w 527"/>
              <a:gd name="T77" fmla="*/ 2147483646 h 516"/>
              <a:gd name="T78" fmla="*/ 2147483646 w 527"/>
              <a:gd name="T79" fmla="*/ 2147483646 h 516"/>
              <a:gd name="T80" fmla="*/ 2147483646 w 527"/>
              <a:gd name="T81" fmla="*/ 2147483646 h 516"/>
              <a:gd name="T82" fmla="*/ 2147483646 w 527"/>
              <a:gd name="T83" fmla="*/ 2147483646 h 516"/>
              <a:gd name="T84" fmla="*/ 2147483646 w 527"/>
              <a:gd name="T85" fmla="*/ 2147483646 h 516"/>
              <a:gd name="T86" fmla="*/ 2147483646 w 527"/>
              <a:gd name="T87" fmla="*/ 2147483646 h 516"/>
              <a:gd name="T88" fmla="*/ 2147483646 w 527"/>
              <a:gd name="T89" fmla="*/ 2147483646 h 516"/>
              <a:gd name="T90" fmla="*/ 2147483646 w 527"/>
              <a:gd name="T91" fmla="*/ 2147483646 h 516"/>
              <a:gd name="T92" fmla="*/ 2147483646 w 527"/>
              <a:gd name="T93" fmla="*/ 2147483646 h 516"/>
              <a:gd name="T94" fmla="*/ 2147483646 w 527"/>
              <a:gd name="T95" fmla="*/ 2147483646 h 516"/>
              <a:gd name="T96" fmla="*/ 2147483646 w 527"/>
              <a:gd name="T97" fmla="*/ 2147483646 h 516"/>
              <a:gd name="T98" fmla="*/ 2147483646 w 527"/>
              <a:gd name="T99" fmla="*/ 2147483646 h 516"/>
              <a:gd name="T100" fmla="*/ 2147483646 w 527"/>
              <a:gd name="T101" fmla="*/ 2147483646 h 516"/>
              <a:gd name="T102" fmla="*/ 2147483646 w 527"/>
              <a:gd name="T103" fmla="*/ 2147483646 h 516"/>
              <a:gd name="T104" fmla="*/ 0 w 527"/>
              <a:gd name="T105" fmla="*/ 2147483646 h 516"/>
              <a:gd name="T106" fmla="*/ 2147483646 w 527"/>
              <a:gd name="T107" fmla="*/ 2147483646 h 516"/>
              <a:gd name="T108" fmla="*/ 2147483646 w 527"/>
              <a:gd name="T109" fmla="*/ 2147483646 h 516"/>
              <a:gd name="T110" fmla="*/ 2147483646 w 527"/>
              <a:gd name="T111" fmla="*/ 2147483646 h 516"/>
              <a:gd name="T112" fmla="*/ 2147483646 w 527"/>
              <a:gd name="T113" fmla="*/ 2147483646 h 516"/>
              <a:gd name="T114" fmla="*/ 2147483646 w 527"/>
              <a:gd name="T115" fmla="*/ 2147483646 h 516"/>
              <a:gd name="T116" fmla="*/ 2147483646 w 527"/>
              <a:gd name="T117" fmla="*/ 2147483646 h 516"/>
              <a:gd name="T118" fmla="*/ 2147483646 w 527"/>
              <a:gd name="T119" fmla="*/ 2147483646 h 516"/>
              <a:gd name="T120" fmla="*/ 2147483646 w 527"/>
              <a:gd name="T121" fmla="*/ 2147483646 h 51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527" h="516">
                <a:moveTo>
                  <a:pt x="124" y="286"/>
                </a:moveTo>
                <a:cubicBezTo>
                  <a:pt x="140" y="286"/>
                  <a:pt x="152" y="274"/>
                  <a:pt x="152" y="258"/>
                </a:cubicBezTo>
                <a:cubicBezTo>
                  <a:pt x="152" y="242"/>
                  <a:pt x="140" y="230"/>
                  <a:pt x="124" y="230"/>
                </a:cubicBezTo>
                <a:cubicBezTo>
                  <a:pt x="108" y="230"/>
                  <a:pt x="95" y="242"/>
                  <a:pt x="95" y="258"/>
                </a:cubicBezTo>
                <a:cubicBezTo>
                  <a:pt x="95" y="274"/>
                  <a:pt x="108" y="286"/>
                  <a:pt x="124" y="286"/>
                </a:cubicBezTo>
                <a:close/>
                <a:moveTo>
                  <a:pt x="74" y="132"/>
                </a:moveTo>
                <a:cubicBezTo>
                  <a:pt x="90" y="132"/>
                  <a:pt x="102" y="119"/>
                  <a:pt x="102" y="104"/>
                </a:cubicBezTo>
                <a:cubicBezTo>
                  <a:pt x="102" y="88"/>
                  <a:pt x="90" y="75"/>
                  <a:pt x="74" y="75"/>
                </a:cubicBezTo>
                <a:cubicBezTo>
                  <a:pt x="58" y="75"/>
                  <a:pt x="45" y="88"/>
                  <a:pt x="45" y="104"/>
                </a:cubicBezTo>
                <a:cubicBezTo>
                  <a:pt x="45" y="119"/>
                  <a:pt x="58" y="132"/>
                  <a:pt x="74" y="132"/>
                </a:cubicBezTo>
                <a:close/>
                <a:moveTo>
                  <a:pt x="286" y="361"/>
                </a:moveTo>
                <a:cubicBezTo>
                  <a:pt x="286" y="345"/>
                  <a:pt x="273" y="332"/>
                  <a:pt x="257" y="332"/>
                </a:cubicBezTo>
                <a:cubicBezTo>
                  <a:pt x="242" y="332"/>
                  <a:pt x="229" y="345"/>
                  <a:pt x="229" y="361"/>
                </a:cubicBezTo>
                <a:cubicBezTo>
                  <a:pt x="229" y="376"/>
                  <a:pt x="242" y="389"/>
                  <a:pt x="257" y="389"/>
                </a:cubicBezTo>
                <a:cubicBezTo>
                  <a:pt x="273" y="389"/>
                  <a:pt x="286" y="376"/>
                  <a:pt x="286" y="361"/>
                </a:cubicBezTo>
                <a:close/>
                <a:moveTo>
                  <a:pt x="499" y="228"/>
                </a:moveTo>
                <a:cubicBezTo>
                  <a:pt x="483" y="228"/>
                  <a:pt x="470" y="241"/>
                  <a:pt x="470" y="257"/>
                </a:cubicBezTo>
                <a:cubicBezTo>
                  <a:pt x="470" y="272"/>
                  <a:pt x="483" y="285"/>
                  <a:pt x="499" y="285"/>
                </a:cubicBezTo>
                <a:cubicBezTo>
                  <a:pt x="514" y="285"/>
                  <a:pt x="527" y="272"/>
                  <a:pt x="527" y="257"/>
                </a:cubicBezTo>
                <a:cubicBezTo>
                  <a:pt x="527" y="241"/>
                  <a:pt x="514" y="228"/>
                  <a:pt x="499" y="228"/>
                </a:cubicBezTo>
                <a:close/>
                <a:moveTo>
                  <a:pt x="346" y="136"/>
                </a:moveTo>
                <a:cubicBezTo>
                  <a:pt x="346" y="152"/>
                  <a:pt x="358" y="165"/>
                  <a:pt x="374" y="165"/>
                </a:cubicBezTo>
                <a:cubicBezTo>
                  <a:pt x="390" y="165"/>
                  <a:pt x="403" y="152"/>
                  <a:pt x="403" y="136"/>
                </a:cubicBezTo>
                <a:cubicBezTo>
                  <a:pt x="403" y="121"/>
                  <a:pt x="390" y="108"/>
                  <a:pt x="374" y="108"/>
                </a:cubicBezTo>
                <a:cubicBezTo>
                  <a:pt x="358" y="108"/>
                  <a:pt x="346" y="121"/>
                  <a:pt x="346" y="136"/>
                </a:cubicBezTo>
                <a:close/>
                <a:moveTo>
                  <a:pt x="478" y="296"/>
                </a:moveTo>
                <a:cubicBezTo>
                  <a:pt x="472" y="332"/>
                  <a:pt x="457" y="365"/>
                  <a:pt x="436" y="392"/>
                </a:cubicBezTo>
                <a:cubicBezTo>
                  <a:pt x="421" y="384"/>
                  <a:pt x="405" y="377"/>
                  <a:pt x="387" y="370"/>
                </a:cubicBezTo>
                <a:cubicBezTo>
                  <a:pt x="396" y="340"/>
                  <a:pt x="401" y="305"/>
                  <a:pt x="402" y="268"/>
                </a:cubicBezTo>
                <a:cubicBezTo>
                  <a:pt x="456" y="268"/>
                  <a:pt x="456" y="268"/>
                  <a:pt x="456" y="268"/>
                </a:cubicBezTo>
                <a:cubicBezTo>
                  <a:pt x="455" y="264"/>
                  <a:pt x="454" y="261"/>
                  <a:pt x="454" y="257"/>
                </a:cubicBezTo>
                <a:cubicBezTo>
                  <a:pt x="454" y="254"/>
                  <a:pt x="454" y="251"/>
                  <a:pt x="455" y="248"/>
                </a:cubicBezTo>
                <a:cubicBezTo>
                  <a:pt x="402" y="248"/>
                  <a:pt x="402" y="248"/>
                  <a:pt x="402" y="248"/>
                </a:cubicBezTo>
                <a:cubicBezTo>
                  <a:pt x="402" y="223"/>
                  <a:pt x="399" y="199"/>
                  <a:pt x="395" y="176"/>
                </a:cubicBezTo>
                <a:cubicBezTo>
                  <a:pt x="389" y="179"/>
                  <a:pt x="382" y="181"/>
                  <a:pt x="375" y="181"/>
                </a:cubicBezTo>
                <a:cubicBezTo>
                  <a:pt x="379" y="202"/>
                  <a:pt x="382" y="225"/>
                  <a:pt x="382" y="248"/>
                </a:cubicBezTo>
                <a:cubicBezTo>
                  <a:pt x="268" y="248"/>
                  <a:pt x="268" y="248"/>
                  <a:pt x="268" y="248"/>
                </a:cubicBezTo>
                <a:cubicBezTo>
                  <a:pt x="268" y="164"/>
                  <a:pt x="268" y="164"/>
                  <a:pt x="268" y="164"/>
                </a:cubicBezTo>
                <a:cubicBezTo>
                  <a:pt x="291" y="164"/>
                  <a:pt x="313" y="161"/>
                  <a:pt x="335" y="157"/>
                </a:cubicBezTo>
                <a:cubicBezTo>
                  <a:pt x="332" y="152"/>
                  <a:pt x="330" y="145"/>
                  <a:pt x="330" y="138"/>
                </a:cubicBezTo>
                <a:cubicBezTo>
                  <a:pt x="310" y="142"/>
                  <a:pt x="289" y="144"/>
                  <a:pt x="268" y="144"/>
                </a:cubicBezTo>
                <a:cubicBezTo>
                  <a:pt x="268" y="35"/>
                  <a:pt x="268" y="35"/>
                  <a:pt x="268" y="35"/>
                </a:cubicBezTo>
                <a:cubicBezTo>
                  <a:pt x="277" y="35"/>
                  <a:pt x="286" y="36"/>
                  <a:pt x="295" y="38"/>
                </a:cubicBezTo>
                <a:cubicBezTo>
                  <a:pt x="316" y="50"/>
                  <a:pt x="334" y="72"/>
                  <a:pt x="348" y="100"/>
                </a:cubicBezTo>
                <a:cubicBezTo>
                  <a:pt x="354" y="96"/>
                  <a:pt x="360" y="93"/>
                  <a:pt x="367" y="92"/>
                </a:cubicBezTo>
                <a:cubicBezTo>
                  <a:pt x="359" y="76"/>
                  <a:pt x="350" y="62"/>
                  <a:pt x="340" y="50"/>
                </a:cubicBezTo>
                <a:cubicBezTo>
                  <a:pt x="371" y="63"/>
                  <a:pt x="400" y="82"/>
                  <a:pt x="422" y="107"/>
                </a:cubicBezTo>
                <a:cubicBezTo>
                  <a:pt x="419" y="109"/>
                  <a:pt x="415" y="111"/>
                  <a:pt x="412" y="112"/>
                </a:cubicBezTo>
                <a:cubicBezTo>
                  <a:pt x="415" y="118"/>
                  <a:pt x="418" y="124"/>
                  <a:pt x="418" y="131"/>
                </a:cubicBezTo>
                <a:cubicBezTo>
                  <a:pt x="424" y="128"/>
                  <a:pt x="430" y="126"/>
                  <a:pt x="435" y="122"/>
                </a:cubicBezTo>
                <a:cubicBezTo>
                  <a:pt x="456" y="150"/>
                  <a:pt x="471" y="182"/>
                  <a:pt x="477" y="217"/>
                </a:cubicBezTo>
                <a:cubicBezTo>
                  <a:pt x="484" y="214"/>
                  <a:pt x="491" y="212"/>
                  <a:pt x="499" y="212"/>
                </a:cubicBezTo>
                <a:cubicBezTo>
                  <a:pt x="503" y="212"/>
                  <a:pt x="508" y="213"/>
                  <a:pt x="512" y="214"/>
                </a:cubicBezTo>
                <a:cubicBezTo>
                  <a:pt x="492" y="93"/>
                  <a:pt x="385" y="0"/>
                  <a:pt x="258" y="0"/>
                </a:cubicBezTo>
                <a:cubicBezTo>
                  <a:pt x="194" y="0"/>
                  <a:pt x="135" y="23"/>
                  <a:pt x="90" y="62"/>
                </a:cubicBezTo>
                <a:cubicBezTo>
                  <a:pt x="101" y="67"/>
                  <a:pt x="110" y="75"/>
                  <a:pt x="115" y="87"/>
                </a:cubicBezTo>
                <a:cubicBezTo>
                  <a:pt x="133" y="72"/>
                  <a:pt x="154" y="59"/>
                  <a:pt x="176" y="50"/>
                </a:cubicBezTo>
                <a:cubicBezTo>
                  <a:pt x="159" y="70"/>
                  <a:pt x="145" y="95"/>
                  <a:pt x="135" y="125"/>
                </a:cubicBezTo>
                <a:cubicBezTo>
                  <a:pt x="128" y="123"/>
                  <a:pt x="122" y="120"/>
                  <a:pt x="116" y="118"/>
                </a:cubicBezTo>
                <a:cubicBezTo>
                  <a:pt x="114" y="124"/>
                  <a:pt x="110" y="130"/>
                  <a:pt x="106" y="135"/>
                </a:cubicBezTo>
                <a:cubicBezTo>
                  <a:pt x="113" y="138"/>
                  <a:pt x="121" y="141"/>
                  <a:pt x="129" y="144"/>
                </a:cubicBezTo>
                <a:cubicBezTo>
                  <a:pt x="123" y="166"/>
                  <a:pt x="118" y="189"/>
                  <a:pt x="116" y="214"/>
                </a:cubicBezTo>
                <a:cubicBezTo>
                  <a:pt x="118" y="214"/>
                  <a:pt x="121" y="213"/>
                  <a:pt x="124" y="213"/>
                </a:cubicBezTo>
                <a:cubicBezTo>
                  <a:pt x="128" y="213"/>
                  <a:pt x="132" y="214"/>
                  <a:pt x="136" y="215"/>
                </a:cubicBezTo>
                <a:cubicBezTo>
                  <a:pt x="138" y="192"/>
                  <a:pt x="142" y="170"/>
                  <a:pt x="148" y="150"/>
                </a:cubicBezTo>
                <a:cubicBezTo>
                  <a:pt x="179" y="158"/>
                  <a:pt x="213" y="163"/>
                  <a:pt x="248" y="164"/>
                </a:cubicBezTo>
                <a:cubicBezTo>
                  <a:pt x="248" y="248"/>
                  <a:pt x="248" y="248"/>
                  <a:pt x="248" y="248"/>
                </a:cubicBezTo>
                <a:cubicBezTo>
                  <a:pt x="167" y="248"/>
                  <a:pt x="167" y="248"/>
                  <a:pt x="167" y="248"/>
                </a:cubicBezTo>
                <a:cubicBezTo>
                  <a:pt x="168" y="251"/>
                  <a:pt x="169" y="255"/>
                  <a:pt x="169" y="258"/>
                </a:cubicBezTo>
                <a:cubicBezTo>
                  <a:pt x="169" y="261"/>
                  <a:pt x="168" y="265"/>
                  <a:pt x="167" y="268"/>
                </a:cubicBezTo>
                <a:cubicBezTo>
                  <a:pt x="248" y="268"/>
                  <a:pt x="248" y="268"/>
                  <a:pt x="248" y="268"/>
                </a:cubicBezTo>
                <a:cubicBezTo>
                  <a:pt x="248" y="317"/>
                  <a:pt x="248" y="317"/>
                  <a:pt x="248" y="317"/>
                </a:cubicBezTo>
                <a:cubicBezTo>
                  <a:pt x="251" y="317"/>
                  <a:pt x="254" y="316"/>
                  <a:pt x="257" y="316"/>
                </a:cubicBezTo>
                <a:cubicBezTo>
                  <a:pt x="261" y="316"/>
                  <a:pt x="265" y="317"/>
                  <a:pt x="268" y="317"/>
                </a:cubicBezTo>
                <a:cubicBezTo>
                  <a:pt x="268" y="268"/>
                  <a:pt x="268" y="268"/>
                  <a:pt x="268" y="268"/>
                </a:cubicBezTo>
                <a:cubicBezTo>
                  <a:pt x="382" y="268"/>
                  <a:pt x="382" y="268"/>
                  <a:pt x="382" y="268"/>
                </a:cubicBezTo>
                <a:cubicBezTo>
                  <a:pt x="381" y="303"/>
                  <a:pt x="376" y="335"/>
                  <a:pt x="368" y="365"/>
                </a:cubicBezTo>
                <a:cubicBezTo>
                  <a:pt x="347" y="359"/>
                  <a:pt x="325" y="355"/>
                  <a:pt x="301" y="352"/>
                </a:cubicBezTo>
                <a:cubicBezTo>
                  <a:pt x="302" y="355"/>
                  <a:pt x="302" y="358"/>
                  <a:pt x="302" y="361"/>
                </a:cubicBezTo>
                <a:cubicBezTo>
                  <a:pt x="302" y="365"/>
                  <a:pt x="301" y="369"/>
                  <a:pt x="300" y="372"/>
                </a:cubicBezTo>
                <a:cubicBezTo>
                  <a:pt x="322" y="374"/>
                  <a:pt x="343" y="378"/>
                  <a:pt x="362" y="384"/>
                </a:cubicBezTo>
                <a:cubicBezTo>
                  <a:pt x="347" y="428"/>
                  <a:pt x="323" y="462"/>
                  <a:pt x="295" y="478"/>
                </a:cubicBezTo>
                <a:cubicBezTo>
                  <a:pt x="286" y="480"/>
                  <a:pt x="277" y="481"/>
                  <a:pt x="268" y="481"/>
                </a:cubicBezTo>
                <a:cubicBezTo>
                  <a:pt x="268" y="404"/>
                  <a:pt x="268" y="404"/>
                  <a:pt x="268" y="404"/>
                </a:cubicBezTo>
                <a:cubicBezTo>
                  <a:pt x="265" y="405"/>
                  <a:pt x="261" y="405"/>
                  <a:pt x="257" y="405"/>
                </a:cubicBezTo>
                <a:cubicBezTo>
                  <a:pt x="254" y="405"/>
                  <a:pt x="251" y="405"/>
                  <a:pt x="248" y="404"/>
                </a:cubicBezTo>
                <a:cubicBezTo>
                  <a:pt x="248" y="481"/>
                  <a:pt x="248" y="481"/>
                  <a:pt x="248" y="481"/>
                </a:cubicBezTo>
                <a:cubicBezTo>
                  <a:pt x="239" y="481"/>
                  <a:pt x="229" y="480"/>
                  <a:pt x="221" y="478"/>
                </a:cubicBezTo>
                <a:cubicBezTo>
                  <a:pt x="193" y="462"/>
                  <a:pt x="169" y="428"/>
                  <a:pt x="154" y="384"/>
                </a:cubicBezTo>
                <a:cubicBezTo>
                  <a:pt x="173" y="378"/>
                  <a:pt x="193" y="375"/>
                  <a:pt x="214" y="372"/>
                </a:cubicBezTo>
                <a:cubicBezTo>
                  <a:pt x="213" y="369"/>
                  <a:pt x="213" y="365"/>
                  <a:pt x="213" y="361"/>
                </a:cubicBezTo>
                <a:cubicBezTo>
                  <a:pt x="213" y="358"/>
                  <a:pt x="213" y="355"/>
                  <a:pt x="214" y="352"/>
                </a:cubicBezTo>
                <a:cubicBezTo>
                  <a:pt x="191" y="355"/>
                  <a:pt x="168" y="359"/>
                  <a:pt x="148" y="365"/>
                </a:cubicBezTo>
                <a:cubicBezTo>
                  <a:pt x="142" y="345"/>
                  <a:pt x="138" y="323"/>
                  <a:pt x="136" y="301"/>
                </a:cubicBezTo>
                <a:cubicBezTo>
                  <a:pt x="132" y="302"/>
                  <a:pt x="128" y="303"/>
                  <a:pt x="124" y="303"/>
                </a:cubicBezTo>
                <a:cubicBezTo>
                  <a:pt x="121" y="303"/>
                  <a:pt x="118" y="302"/>
                  <a:pt x="116" y="302"/>
                </a:cubicBezTo>
                <a:cubicBezTo>
                  <a:pt x="118" y="326"/>
                  <a:pt x="122" y="349"/>
                  <a:pt x="128" y="370"/>
                </a:cubicBezTo>
                <a:cubicBezTo>
                  <a:pt x="111" y="377"/>
                  <a:pt x="94" y="384"/>
                  <a:pt x="80" y="392"/>
                </a:cubicBezTo>
                <a:cubicBezTo>
                  <a:pt x="53" y="358"/>
                  <a:pt x="37" y="315"/>
                  <a:pt x="35" y="268"/>
                </a:cubicBezTo>
                <a:cubicBezTo>
                  <a:pt x="80" y="268"/>
                  <a:pt x="80" y="268"/>
                  <a:pt x="80" y="268"/>
                </a:cubicBezTo>
                <a:cubicBezTo>
                  <a:pt x="80" y="265"/>
                  <a:pt x="79" y="261"/>
                  <a:pt x="79" y="258"/>
                </a:cubicBezTo>
                <a:cubicBezTo>
                  <a:pt x="79" y="255"/>
                  <a:pt x="80" y="251"/>
                  <a:pt x="80" y="248"/>
                </a:cubicBezTo>
                <a:cubicBezTo>
                  <a:pt x="35" y="248"/>
                  <a:pt x="35" y="248"/>
                  <a:pt x="35" y="248"/>
                </a:cubicBezTo>
                <a:cubicBezTo>
                  <a:pt x="36" y="212"/>
                  <a:pt x="47" y="177"/>
                  <a:pt x="64" y="147"/>
                </a:cubicBezTo>
                <a:cubicBezTo>
                  <a:pt x="52" y="145"/>
                  <a:pt x="42" y="137"/>
                  <a:pt x="36" y="127"/>
                </a:cubicBezTo>
                <a:cubicBezTo>
                  <a:pt x="13" y="165"/>
                  <a:pt x="0" y="210"/>
                  <a:pt x="0" y="258"/>
                </a:cubicBezTo>
                <a:cubicBezTo>
                  <a:pt x="0" y="400"/>
                  <a:pt x="116" y="516"/>
                  <a:pt x="258" y="516"/>
                </a:cubicBezTo>
                <a:cubicBezTo>
                  <a:pt x="386" y="516"/>
                  <a:pt x="493" y="422"/>
                  <a:pt x="513" y="299"/>
                </a:cubicBezTo>
                <a:cubicBezTo>
                  <a:pt x="508" y="300"/>
                  <a:pt x="504" y="301"/>
                  <a:pt x="499" y="301"/>
                </a:cubicBezTo>
                <a:cubicBezTo>
                  <a:pt x="491" y="301"/>
                  <a:pt x="484" y="299"/>
                  <a:pt x="478" y="296"/>
                </a:cubicBezTo>
                <a:close/>
                <a:moveTo>
                  <a:pt x="248" y="144"/>
                </a:moveTo>
                <a:cubicBezTo>
                  <a:pt x="215" y="143"/>
                  <a:pt x="183" y="139"/>
                  <a:pt x="154" y="131"/>
                </a:cubicBezTo>
                <a:cubicBezTo>
                  <a:pt x="170" y="87"/>
                  <a:pt x="193" y="54"/>
                  <a:pt x="221" y="38"/>
                </a:cubicBezTo>
                <a:cubicBezTo>
                  <a:pt x="229" y="36"/>
                  <a:pt x="239" y="35"/>
                  <a:pt x="248" y="35"/>
                </a:cubicBezTo>
                <a:lnTo>
                  <a:pt x="248" y="144"/>
                </a:lnTo>
                <a:close/>
                <a:moveTo>
                  <a:pt x="93" y="408"/>
                </a:moveTo>
                <a:cubicBezTo>
                  <a:pt x="105" y="401"/>
                  <a:pt x="119" y="395"/>
                  <a:pt x="134" y="390"/>
                </a:cubicBezTo>
                <a:cubicBezTo>
                  <a:pt x="145" y="420"/>
                  <a:pt x="159" y="446"/>
                  <a:pt x="176" y="466"/>
                </a:cubicBezTo>
                <a:cubicBezTo>
                  <a:pt x="144" y="453"/>
                  <a:pt x="115" y="433"/>
                  <a:pt x="93" y="408"/>
                </a:cubicBezTo>
                <a:close/>
                <a:moveTo>
                  <a:pt x="340" y="466"/>
                </a:moveTo>
                <a:cubicBezTo>
                  <a:pt x="357" y="446"/>
                  <a:pt x="371" y="420"/>
                  <a:pt x="381" y="390"/>
                </a:cubicBezTo>
                <a:cubicBezTo>
                  <a:pt x="397" y="395"/>
                  <a:pt x="411" y="401"/>
                  <a:pt x="423" y="408"/>
                </a:cubicBezTo>
                <a:cubicBezTo>
                  <a:pt x="400" y="433"/>
                  <a:pt x="372" y="453"/>
                  <a:pt x="340" y="46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9503" tIns="34752" rIns="69503" bIns="34752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29">
            <a:extLst>
              <a:ext uri="{FF2B5EF4-FFF2-40B4-BE49-F238E27FC236}">
                <a16:creationId xmlns="" xmlns:a16="http://schemas.microsoft.com/office/drawing/2014/main" id="{2776EA54-966C-99E9-D62A-4BF2D7E8A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42" y="2214554"/>
            <a:ext cx="18062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1400" dirty="0" smtClean="0">
                <a:hlinkClick r:id="rId4"/>
              </a:rPr>
              <a:t>info@frpnn.ru</a:t>
            </a:r>
            <a:endParaRPr lang="ru-RU" altLang="ru-RU" sz="1400" dirty="0">
              <a:solidFill>
                <a:srgbClr val="821A08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30">
            <a:extLst>
              <a:ext uri="{FF2B5EF4-FFF2-40B4-BE49-F238E27FC236}">
                <a16:creationId xmlns="" xmlns:a16="http://schemas.microsoft.com/office/drawing/2014/main" id="{0C49954E-0589-BD17-0762-BFF8414AE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04" y="1785926"/>
            <a:ext cx="178737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ru-RU" sz="1400" b="1" u="sng" dirty="0" smtClean="0">
                <a:solidFill>
                  <a:srgbClr val="800000"/>
                </a:solidFill>
                <a:latin typeface="Century Gothic" panose="020B0502020202020204" pitchFamily="34" charset="0"/>
                <a:cs typeface="Times New Roman" panose="02020603050405020304" pitchFamily="18" charset="0"/>
                <a:hlinkClick r:id="rId5"/>
              </a:rPr>
              <a:t>https://frpnn.ru/</a:t>
            </a:r>
            <a:endParaRPr lang="ru-RU" altLang="ru-RU" sz="1400" b="1" dirty="0">
              <a:solidFill>
                <a:srgbClr val="821A08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31">
            <a:extLst>
              <a:ext uri="{FF2B5EF4-FFF2-40B4-BE49-F238E27FC236}">
                <a16:creationId xmlns="" xmlns:a16="http://schemas.microsoft.com/office/drawing/2014/main" id="{069882A0-2069-B2FB-DB10-FE3488DEB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4" y="1857364"/>
            <a:ext cx="1750884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1050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603006, г. Н. Новгород,</a:t>
            </a:r>
            <a:r>
              <a:rPr lang="en-US" altLang="ru-RU" sz="1050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br>
              <a:rPr lang="en-US" altLang="ru-RU" sz="1050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ru-RU" altLang="ru-RU" sz="1050" dirty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ул. М. Горького, д. 117, оф. </a:t>
            </a:r>
            <a:r>
              <a:rPr lang="en-US" altLang="ru-RU" sz="1050" dirty="0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</a:t>
            </a:r>
            <a:r>
              <a:rPr lang="ru-RU" altLang="ru-RU" sz="1050" dirty="0" smtClean="0">
                <a:solidFill>
                  <a:srgbClr val="62412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204</a:t>
            </a:r>
            <a:endParaRPr lang="ru-RU" altLang="ru-RU" sz="1050" dirty="0">
              <a:solidFill>
                <a:srgbClr val="62412F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="" xmlns:a16="http://schemas.microsoft.com/office/drawing/2014/main" id="{1DD0AD37-2502-868D-C089-B286DD10E501}"/>
              </a:ext>
            </a:extLst>
          </p:cNvPr>
          <p:cNvSpPr>
            <a:spLocks noEditPoints="1"/>
          </p:cNvSpPr>
          <p:nvPr/>
        </p:nvSpPr>
        <p:spPr bwMode="auto">
          <a:xfrm>
            <a:off x="3714744" y="2000240"/>
            <a:ext cx="264319" cy="330200"/>
          </a:xfrm>
          <a:custGeom>
            <a:avLst/>
            <a:gdLst>
              <a:gd name="T0" fmla="*/ 2147483646 w 259"/>
              <a:gd name="T1" fmla="*/ 2147483646 h 268"/>
              <a:gd name="T2" fmla="*/ 0 w 259"/>
              <a:gd name="T3" fmla="*/ 2147483646 h 268"/>
              <a:gd name="T4" fmla="*/ 2147483646 w 259"/>
              <a:gd name="T5" fmla="*/ 0 h 268"/>
              <a:gd name="T6" fmla="*/ 2147483646 w 259"/>
              <a:gd name="T7" fmla="*/ 2147483646 h 268"/>
              <a:gd name="T8" fmla="*/ 2147483646 w 259"/>
              <a:gd name="T9" fmla="*/ 2147483646 h 268"/>
              <a:gd name="T10" fmla="*/ 2147483646 w 259"/>
              <a:gd name="T11" fmla="*/ 2147483646 h 268"/>
              <a:gd name="T12" fmla="*/ 2147483646 w 259"/>
              <a:gd name="T13" fmla="*/ 2147483646 h 268"/>
              <a:gd name="T14" fmla="*/ 0 w 259"/>
              <a:gd name="T15" fmla="*/ 2147483646 h 268"/>
              <a:gd name="T16" fmla="*/ 2147483646 w 259"/>
              <a:gd name="T17" fmla="*/ 2147483646 h 268"/>
              <a:gd name="T18" fmla="*/ 2147483646 w 259"/>
              <a:gd name="T19" fmla="*/ 2147483646 h 268"/>
              <a:gd name="T20" fmla="*/ 2147483646 w 259"/>
              <a:gd name="T21" fmla="*/ 2147483646 h 268"/>
              <a:gd name="T22" fmla="*/ 2147483646 w 259"/>
              <a:gd name="T23" fmla="*/ 2147483646 h 268"/>
              <a:gd name="T24" fmla="*/ 2147483646 w 259"/>
              <a:gd name="T25" fmla="*/ 2147483646 h 268"/>
              <a:gd name="T26" fmla="*/ 2147483646 w 259"/>
              <a:gd name="T27" fmla="*/ 2147483646 h 268"/>
              <a:gd name="T28" fmla="*/ 2147483646 w 259"/>
              <a:gd name="T29" fmla="*/ 2147483646 h 268"/>
              <a:gd name="T30" fmla="*/ 2147483646 w 259"/>
              <a:gd name="T31" fmla="*/ 2147483646 h 268"/>
              <a:gd name="T32" fmla="*/ 2147483646 w 259"/>
              <a:gd name="T33" fmla="*/ 2147483646 h 268"/>
              <a:gd name="T34" fmla="*/ 2147483646 w 259"/>
              <a:gd name="T35" fmla="*/ 2147483646 h 268"/>
              <a:gd name="T36" fmla="*/ 2147483646 w 259"/>
              <a:gd name="T37" fmla="*/ 2147483646 h 268"/>
              <a:gd name="T38" fmla="*/ 2147483646 w 259"/>
              <a:gd name="T39" fmla="*/ 2147483646 h 268"/>
              <a:gd name="T40" fmla="*/ 2147483646 w 259"/>
              <a:gd name="T41" fmla="*/ 2147483646 h 268"/>
              <a:gd name="T42" fmla="*/ 2147483646 w 259"/>
              <a:gd name="T43" fmla="*/ 2147483646 h 268"/>
              <a:gd name="T44" fmla="*/ 2147483646 w 259"/>
              <a:gd name="T45" fmla="*/ 2147483646 h 268"/>
              <a:gd name="T46" fmla="*/ 2147483646 w 259"/>
              <a:gd name="T47" fmla="*/ 2147483646 h 268"/>
              <a:gd name="T48" fmla="*/ 2147483646 w 259"/>
              <a:gd name="T49" fmla="*/ 2147483646 h 268"/>
              <a:gd name="T50" fmla="*/ 2147483646 w 259"/>
              <a:gd name="T51" fmla="*/ 2147483646 h 268"/>
              <a:gd name="T52" fmla="*/ 2147483646 w 259"/>
              <a:gd name="T53" fmla="*/ 2147483646 h 268"/>
              <a:gd name="T54" fmla="*/ 2147483646 w 259"/>
              <a:gd name="T55" fmla="*/ 2147483646 h 268"/>
              <a:gd name="T56" fmla="*/ 2147483646 w 259"/>
              <a:gd name="T57" fmla="*/ 2147483646 h 268"/>
              <a:gd name="T58" fmla="*/ 2147483646 w 259"/>
              <a:gd name="T59" fmla="*/ 2147483646 h 268"/>
              <a:gd name="T60" fmla="*/ 2147483646 w 259"/>
              <a:gd name="T61" fmla="*/ 2147483646 h 268"/>
              <a:gd name="T62" fmla="*/ 2147483646 w 259"/>
              <a:gd name="T63" fmla="*/ 2147483646 h 268"/>
              <a:gd name="T64" fmla="*/ 2147483646 w 259"/>
              <a:gd name="T65" fmla="*/ 2147483646 h 268"/>
              <a:gd name="T66" fmla="*/ 2147483646 w 259"/>
              <a:gd name="T67" fmla="*/ 2147483646 h 268"/>
              <a:gd name="T68" fmla="*/ 2147483646 w 259"/>
              <a:gd name="T69" fmla="*/ 2147483646 h 268"/>
              <a:gd name="T70" fmla="*/ 2147483646 w 259"/>
              <a:gd name="T71" fmla="*/ 2147483646 h 268"/>
              <a:gd name="T72" fmla="*/ 2147483646 w 259"/>
              <a:gd name="T73" fmla="*/ 2147483646 h 268"/>
              <a:gd name="T74" fmla="*/ 2147483646 w 259"/>
              <a:gd name="T75" fmla="*/ 2147483646 h 268"/>
              <a:gd name="T76" fmla="*/ 2147483646 w 259"/>
              <a:gd name="T77" fmla="*/ 2147483646 h 268"/>
              <a:gd name="T78" fmla="*/ 2147483646 w 259"/>
              <a:gd name="T79" fmla="*/ 2147483646 h 268"/>
              <a:gd name="T80" fmla="*/ 2147483646 w 259"/>
              <a:gd name="T81" fmla="*/ 2147483646 h 268"/>
              <a:gd name="T82" fmla="*/ 2147483646 w 259"/>
              <a:gd name="T83" fmla="*/ 2147483646 h 268"/>
              <a:gd name="T84" fmla="*/ 2147483646 w 259"/>
              <a:gd name="T85" fmla="*/ 2147483646 h 268"/>
              <a:gd name="T86" fmla="*/ 2147483646 w 259"/>
              <a:gd name="T87" fmla="*/ 2147483646 h 268"/>
              <a:gd name="T88" fmla="*/ 2147483646 w 259"/>
              <a:gd name="T89" fmla="*/ 2147483646 h 268"/>
              <a:gd name="T90" fmla="*/ 2147483646 w 259"/>
              <a:gd name="T91" fmla="*/ 2147483646 h 268"/>
              <a:gd name="T92" fmla="*/ 2147483646 w 259"/>
              <a:gd name="T93" fmla="*/ 2147483646 h 268"/>
              <a:gd name="T94" fmla="*/ 2147483646 w 259"/>
              <a:gd name="T95" fmla="*/ 2147483646 h 268"/>
              <a:gd name="T96" fmla="*/ 2147483646 w 259"/>
              <a:gd name="T97" fmla="*/ 2147483646 h 268"/>
              <a:gd name="T98" fmla="*/ 2147483646 w 259"/>
              <a:gd name="T99" fmla="*/ 2147483646 h 268"/>
              <a:gd name="T100" fmla="*/ 2147483646 w 259"/>
              <a:gd name="T101" fmla="*/ 2147483646 h 268"/>
              <a:gd name="T102" fmla="*/ 2147483646 w 259"/>
              <a:gd name="T103" fmla="*/ 2147483646 h 26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59" h="268">
                <a:moveTo>
                  <a:pt x="176" y="67"/>
                </a:moveTo>
                <a:cubicBezTo>
                  <a:pt x="193" y="67"/>
                  <a:pt x="193" y="67"/>
                  <a:pt x="193" y="67"/>
                </a:cubicBezTo>
                <a:cubicBezTo>
                  <a:pt x="193" y="94"/>
                  <a:pt x="193" y="94"/>
                  <a:pt x="193" y="94"/>
                </a:cubicBezTo>
                <a:cubicBezTo>
                  <a:pt x="176" y="94"/>
                  <a:pt x="176" y="94"/>
                  <a:pt x="176" y="94"/>
                </a:cubicBezTo>
                <a:cubicBezTo>
                  <a:pt x="176" y="67"/>
                  <a:pt x="176" y="67"/>
                  <a:pt x="176" y="67"/>
                </a:cubicBezTo>
                <a:close/>
                <a:moveTo>
                  <a:pt x="0" y="258"/>
                </a:moveTo>
                <a:cubicBezTo>
                  <a:pt x="12" y="258"/>
                  <a:pt x="12" y="258"/>
                  <a:pt x="12" y="258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12"/>
                  <a:pt x="23" y="0"/>
                  <a:pt x="37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53" y="0"/>
                  <a:pt x="165" y="12"/>
                  <a:pt x="165" y="25"/>
                </a:cubicBezTo>
                <a:cubicBezTo>
                  <a:pt x="165" y="258"/>
                  <a:pt x="165" y="258"/>
                  <a:pt x="165" y="258"/>
                </a:cubicBezTo>
                <a:cubicBezTo>
                  <a:pt x="235" y="258"/>
                  <a:pt x="235" y="258"/>
                  <a:pt x="235" y="258"/>
                </a:cubicBezTo>
                <a:cubicBezTo>
                  <a:pt x="235" y="59"/>
                  <a:pt x="235" y="59"/>
                  <a:pt x="235" y="59"/>
                </a:cubicBezTo>
                <a:cubicBezTo>
                  <a:pt x="235" y="52"/>
                  <a:pt x="229" y="46"/>
                  <a:pt x="222" y="46"/>
                </a:cubicBezTo>
                <a:cubicBezTo>
                  <a:pt x="169" y="46"/>
                  <a:pt x="169" y="46"/>
                  <a:pt x="169" y="46"/>
                </a:cubicBezTo>
                <a:cubicBezTo>
                  <a:pt x="169" y="34"/>
                  <a:pt x="169" y="34"/>
                  <a:pt x="169" y="34"/>
                </a:cubicBezTo>
                <a:cubicBezTo>
                  <a:pt x="222" y="34"/>
                  <a:pt x="222" y="34"/>
                  <a:pt x="222" y="34"/>
                </a:cubicBezTo>
                <a:cubicBezTo>
                  <a:pt x="235" y="34"/>
                  <a:pt x="247" y="46"/>
                  <a:pt x="247" y="59"/>
                </a:cubicBezTo>
                <a:cubicBezTo>
                  <a:pt x="247" y="258"/>
                  <a:pt x="247" y="258"/>
                  <a:pt x="247" y="258"/>
                </a:cubicBezTo>
                <a:cubicBezTo>
                  <a:pt x="259" y="258"/>
                  <a:pt x="259" y="258"/>
                  <a:pt x="259" y="258"/>
                </a:cubicBezTo>
                <a:cubicBezTo>
                  <a:pt x="259" y="268"/>
                  <a:pt x="259" y="268"/>
                  <a:pt x="259" y="268"/>
                </a:cubicBezTo>
                <a:cubicBezTo>
                  <a:pt x="173" y="268"/>
                  <a:pt x="86" y="268"/>
                  <a:pt x="0" y="268"/>
                </a:cubicBezTo>
                <a:cubicBezTo>
                  <a:pt x="0" y="258"/>
                  <a:pt x="0" y="258"/>
                  <a:pt x="0" y="258"/>
                </a:cubicBezTo>
                <a:close/>
                <a:moveTo>
                  <a:pt x="24" y="258"/>
                </a:moveTo>
                <a:cubicBezTo>
                  <a:pt x="152" y="258"/>
                  <a:pt x="152" y="258"/>
                  <a:pt x="152" y="258"/>
                </a:cubicBezTo>
                <a:cubicBezTo>
                  <a:pt x="152" y="25"/>
                  <a:pt x="152" y="25"/>
                  <a:pt x="152" y="25"/>
                </a:cubicBezTo>
                <a:cubicBezTo>
                  <a:pt x="152" y="18"/>
                  <a:pt x="147" y="12"/>
                  <a:pt x="140" y="12"/>
                </a:cubicBezTo>
                <a:cubicBezTo>
                  <a:pt x="37" y="12"/>
                  <a:pt x="37" y="12"/>
                  <a:pt x="37" y="12"/>
                </a:cubicBezTo>
                <a:cubicBezTo>
                  <a:pt x="30" y="12"/>
                  <a:pt x="24" y="18"/>
                  <a:pt x="24" y="25"/>
                </a:cubicBezTo>
                <a:cubicBezTo>
                  <a:pt x="24" y="258"/>
                  <a:pt x="24" y="258"/>
                  <a:pt x="24" y="258"/>
                </a:cubicBezTo>
                <a:close/>
                <a:moveTo>
                  <a:pt x="204" y="106"/>
                </a:moveTo>
                <a:cubicBezTo>
                  <a:pt x="221" y="106"/>
                  <a:pt x="221" y="106"/>
                  <a:pt x="221" y="106"/>
                </a:cubicBezTo>
                <a:cubicBezTo>
                  <a:pt x="221" y="133"/>
                  <a:pt x="221" y="133"/>
                  <a:pt x="221" y="133"/>
                </a:cubicBezTo>
                <a:cubicBezTo>
                  <a:pt x="204" y="133"/>
                  <a:pt x="204" y="133"/>
                  <a:pt x="204" y="133"/>
                </a:cubicBezTo>
                <a:cubicBezTo>
                  <a:pt x="204" y="106"/>
                  <a:pt x="204" y="106"/>
                  <a:pt x="204" y="106"/>
                </a:cubicBezTo>
                <a:close/>
                <a:moveTo>
                  <a:pt x="176" y="106"/>
                </a:moveTo>
                <a:cubicBezTo>
                  <a:pt x="193" y="106"/>
                  <a:pt x="193" y="106"/>
                  <a:pt x="193" y="106"/>
                </a:cubicBezTo>
                <a:cubicBezTo>
                  <a:pt x="193" y="133"/>
                  <a:pt x="193" y="133"/>
                  <a:pt x="193" y="133"/>
                </a:cubicBezTo>
                <a:cubicBezTo>
                  <a:pt x="176" y="133"/>
                  <a:pt x="176" y="133"/>
                  <a:pt x="176" y="133"/>
                </a:cubicBezTo>
                <a:cubicBezTo>
                  <a:pt x="176" y="106"/>
                  <a:pt x="176" y="106"/>
                  <a:pt x="176" y="106"/>
                </a:cubicBezTo>
                <a:close/>
                <a:moveTo>
                  <a:pt x="204" y="144"/>
                </a:moveTo>
                <a:cubicBezTo>
                  <a:pt x="221" y="144"/>
                  <a:pt x="221" y="144"/>
                  <a:pt x="221" y="144"/>
                </a:cubicBezTo>
                <a:cubicBezTo>
                  <a:pt x="221" y="172"/>
                  <a:pt x="221" y="172"/>
                  <a:pt x="221" y="172"/>
                </a:cubicBezTo>
                <a:cubicBezTo>
                  <a:pt x="204" y="172"/>
                  <a:pt x="204" y="172"/>
                  <a:pt x="204" y="172"/>
                </a:cubicBezTo>
                <a:cubicBezTo>
                  <a:pt x="204" y="144"/>
                  <a:pt x="204" y="144"/>
                  <a:pt x="204" y="144"/>
                </a:cubicBezTo>
                <a:close/>
                <a:moveTo>
                  <a:pt x="176" y="144"/>
                </a:moveTo>
                <a:cubicBezTo>
                  <a:pt x="193" y="144"/>
                  <a:pt x="193" y="144"/>
                  <a:pt x="193" y="144"/>
                </a:cubicBezTo>
                <a:cubicBezTo>
                  <a:pt x="193" y="172"/>
                  <a:pt x="193" y="172"/>
                  <a:pt x="193" y="172"/>
                </a:cubicBezTo>
                <a:cubicBezTo>
                  <a:pt x="176" y="172"/>
                  <a:pt x="176" y="172"/>
                  <a:pt x="176" y="172"/>
                </a:cubicBezTo>
                <a:cubicBezTo>
                  <a:pt x="176" y="144"/>
                  <a:pt x="176" y="144"/>
                  <a:pt x="176" y="144"/>
                </a:cubicBezTo>
                <a:close/>
                <a:moveTo>
                  <a:pt x="111" y="215"/>
                </a:moveTo>
                <a:cubicBezTo>
                  <a:pt x="93" y="215"/>
                  <a:pt x="93" y="215"/>
                  <a:pt x="93" y="215"/>
                </a:cubicBezTo>
                <a:cubicBezTo>
                  <a:pt x="93" y="249"/>
                  <a:pt x="93" y="249"/>
                  <a:pt x="93" y="249"/>
                </a:cubicBezTo>
                <a:cubicBezTo>
                  <a:pt x="111" y="249"/>
                  <a:pt x="111" y="249"/>
                  <a:pt x="111" y="249"/>
                </a:cubicBezTo>
                <a:cubicBezTo>
                  <a:pt x="111" y="215"/>
                  <a:pt x="111" y="215"/>
                  <a:pt x="111" y="215"/>
                </a:cubicBezTo>
                <a:close/>
                <a:moveTo>
                  <a:pt x="57" y="215"/>
                </a:moveTo>
                <a:cubicBezTo>
                  <a:pt x="39" y="215"/>
                  <a:pt x="39" y="215"/>
                  <a:pt x="39" y="215"/>
                </a:cubicBezTo>
                <a:cubicBezTo>
                  <a:pt x="39" y="249"/>
                  <a:pt x="39" y="249"/>
                  <a:pt x="39" y="249"/>
                </a:cubicBezTo>
                <a:cubicBezTo>
                  <a:pt x="57" y="249"/>
                  <a:pt x="57" y="249"/>
                  <a:pt x="57" y="249"/>
                </a:cubicBezTo>
                <a:cubicBezTo>
                  <a:pt x="57" y="215"/>
                  <a:pt x="57" y="215"/>
                  <a:pt x="57" y="215"/>
                </a:cubicBezTo>
                <a:close/>
                <a:moveTo>
                  <a:pt x="204" y="222"/>
                </a:moveTo>
                <a:cubicBezTo>
                  <a:pt x="221" y="222"/>
                  <a:pt x="221" y="222"/>
                  <a:pt x="221" y="222"/>
                </a:cubicBezTo>
                <a:cubicBezTo>
                  <a:pt x="221" y="249"/>
                  <a:pt x="221" y="249"/>
                  <a:pt x="221" y="249"/>
                </a:cubicBezTo>
                <a:cubicBezTo>
                  <a:pt x="204" y="249"/>
                  <a:pt x="204" y="249"/>
                  <a:pt x="204" y="249"/>
                </a:cubicBezTo>
                <a:cubicBezTo>
                  <a:pt x="204" y="222"/>
                  <a:pt x="204" y="222"/>
                  <a:pt x="204" y="222"/>
                </a:cubicBezTo>
                <a:close/>
                <a:moveTo>
                  <a:pt x="176" y="222"/>
                </a:moveTo>
                <a:cubicBezTo>
                  <a:pt x="193" y="222"/>
                  <a:pt x="193" y="222"/>
                  <a:pt x="193" y="222"/>
                </a:cubicBezTo>
                <a:cubicBezTo>
                  <a:pt x="193" y="249"/>
                  <a:pt x="193" y="249"/>
                  <a:pt x="193" y="249"/>
                </a:cubicBezTo>
                <a:cubicBezTo>
                  <a:pt x="176" y="249"/>
                  <a:pt x="176" y="249"/>
                  <a:pt x="176" y="249"/>
                </a:cubicBezTo>
                <a:cubicBezTo>
                  <a:pt x="176" y="222"/>
                  <a:pt x="176" y="222"/>
                  <a:pt x="176" y="222"/>
                </a:cubicBezTo>
                <a:close/>
                <a:moveTo>
                  <a:pt x="204" y="183"/>
                </a:moveTo>
                <a:cubicBezTo>
                  <a:pt x="221" y="183"/>
                  <a:pt x="221" y="183"/>
                  <a:pt x="221" y="183"/>
                </a:cubicBezTo>
                <a:cubicBezTo>
                  <a:pt x="221" y="210"/>
                  <a:pt x="221" y="210"/>
                  <a:pt x="221" y="210"/>
                </a:cubicBezTo>
                <a:cubicBezTo>
                  <a:pt x="204" y="210"/>
                  <a:pt x="204" y="210"/>
                  <a:pt x="204" y="210"/>
                </a:cubicBezTo>
                <a:cubicBezTo>
                  <a:pt x="204" y="183"/>
                  <a:pt x="204" y="183"/>
                  <a:pt x="204" y="183"/>
                </a:cubicBezTo>
                <a:close/>
                <a:moveTo>
                  <a:pt x="176" y="183"/>
                </a:moveTo>
                <a:cubicBezTo>
                  <a:pt x="193" y="183"/>
                  <a:pt x="193" y="183"/>
                  <a:pt x="193" y="183"/>
                </a:cubicBezTo>
                <a:cubicBezTo>
                  <a:pt x="193" y="210"/>
                  <a:pt x="193" y="210"/>
                  <a:pt x="193" y="210"/>
                </a:cubicBezTo>
                <a:cubicBezTo>
                  <a:pt x="176" y="210"/>
                  <a:pt x="176" y="210"/>
                  <a:pt x="176" y="210"/>
                </a:cubicBezTo>
                <a:cubicBezTo>
                  <a:pt x="176" y="183"/>
                  <a:pt x="176" y="183"/>
                  <a:pt x="176" y="183"/>
                </a:cubicBezTo>
                <a:close/>
                <a:moveTo>
                  <a:pt x="139" y="169"/>
                </a:moveTo>
                <a:cubicBezTo>
                  <a:pt x="120" y="169"/>
                  <a:pt x="120" y="169"/>
                  <a:pt x="120" y="169"/>
                </a:cubicBezTo>
                <a:cubicBezTo>
                  <a:pt x="120" y="204"/>
                  <a:pt x="120" y="204"/>
                  <a:pt x="120" y="204"/>
                </a:cubicBezTo>
                <a:cubicBezTo>
                  <a:pt x="139" y="204"/>
                  <a:pt x="139" y="204"/>
                  <a:pt x="139" y="204"/>
                </a:cubicBezTo>
                <a:cubicBezTo>
                  <a:pt x="139" y="169"/>
                  <a:pt x="139" y="169"/>
                  <a:pt x="139" y="169"/>
                </a:cubicBezTo>
                <a:close/>
                <a:moveTo>
                  <a:pt x="111" y="169"/>
                </a:moveTo>
                <a:cubicBezTo>
                  <a:pt x="93" y="169"/>
                  <a:pt x="93" y="169"/>
                  <a:pt x="93" y="169"/>
                </a:cubicBezTo>
                <a:cubicBezTo>
                  <a:pt x="93" y="204"/>
                  <a:pt x="93" y="204"/>
                  <a:pt x="93" y="204"/>
                </a:cubicBezTo>
                <a:cubicBezTo>
                  <a:pt x="111" y="204"/>
                  <a:pt x="111" y="204"/>
                  <a:pt x="111" y="204"/>
                </a:cubicBezTo>
                <a:cubicBezTo>
                  <a:pt x="111" y="169"/>
                  <a:pt x="111" y="169"/>
                  <a:pt x="111" y="169"/>
                </a:cubicBezTo>
                <a:close/>
                <a:moveTo>
                  <a:pt x="84" y="169"/>
                </a:moveTo>
                <a:cubicBezTo>
                  <a:pt x="67" y="169"/>
                  <a:pt x="67" y="169"/>
                  <a:pt x="67" y="169"/>
                </a:cubicBezTo>
                <a:cubicBezTo>
                  <a:pt x="67" y="204"/>
                  <a:pt x="67" y="204"/>
                  <a:pt x="67" y="204"/>
                </a:cubicBezTo>
                <a:cubicBezTo>
                  <a:pt x="84" y="204"/>
                  <a:pt x="84" y="204"/>
                  <a:pt x="84" y="204"/>
                </a:cubicBezTo>
                <a:cubicBezTo>
                  <a:pt x="84" y="169"/>
                  <a:pt x="84" y="169"/>
                  <a:pt x="84" y="169"/>
                </a:cubicBezTo>
                <a:close/>
                <a:moveTo>
                  <a:pt x="57" y="169"/>
                </a:moveTo>
                <a:cubicBezTo>
                  <a:pt x="39" y="169"/>
                  <a:pt x="39" y="169"/>
                  <a:pt x="39" y="169"/>
                </a:cubicBezTo>
                <a:cubicBezTo>
                  <a:pt x="39" y="204"/>
                  <a:pt x="39" y="204"/>
                  <a:pt x="39" y="204"/>
                </a:cubicBezTo>
                <a:cubicBezTo>
                  <a:pt x="57" y="204"/>
                  <a:pt x="57" y="204"/>
                  <a:pt x="57" y="204"/>
                </a:cubicBezTo>
                <a:cubicBezTo>
                  <a:pt x="57" y="169"/>
                  <a:pt x="57" y="169"/>
                  <a:pt x="57" y="169"/>
                </a:cubicBezTo>
                <a:close/>
                <a:moveTo>
                  <a:pt x="139" y="124"/>
                </a:moveTo>
                <a:cubicBezTo>
                  <a:pt x="120" y="124"/>
                  <a:pt x="120" y="124"/>
                  <a:pt x="120" y="124"/>
                </a:cubicBezTo>
                <a:cubicBezTo>
                  <a:pt x="120" y="158"/>
                  <a:pt x="120" y="158"/>
                  <a:pt x="120" y="158"/>
                </a:cubicBezTo>
                <a:cubicBezTo>
                  <a:pt x="139" y="158"/>
                  <a:pt x="139" y="158"/>
                  <a:pt x="139" y="158"/>
                </a:cubicBezTo>
                <a:cubicBezTo>
                  <a:pt x="139" y="124"/>
                  <a:pt x="139" y="124"/>
                  <a:pt x="139" y="124"/>
                </a:cubicBezTo>
                <a:close/>
                <a:moveTo>
                  <a:pt x="111" y="124"/>
                </a:moveTo>
                <a:cubicBezTo>
                  <a:pt x="93" y="124"/>
                  <a:pt x="93" y="124"/>
                  <a:pt x="93" y="124"/>
                </a:cubicBezTo>
                <a:cubicBezTo>
                  <a:pt x="93" y="158"/>
                  <a:pt x="93" y="158"/>
                  <a:pt x="93" y="158"/>
                </a:cubicBezTo>
                <a:cubicBezTo>
                  <a:pt x="111" y="158"/>
                  <a:pt x="111" y="158"/>
                  <a:pt x="111" y="158"/>
                </a:cubicBezTo>
                <a:cubicBezTo>
                  <a:pt x="111" y="124"/>
                  <a:pt x="111" y="124"/>
                  <a:pt x="111" y="124"/>
                </a:cubicBezTo>
                <a:close/>
                <a:moveTo>
                  <a:pt x="84" y="124"/>
                </a:moveTo>
                <a:cubicBezTo>
                  <a:pt x="67" y="124"/>
                  <a:pt x="67" y="124"/>
                  <a:pt x="67" y="124"/>
                </a:cubicBezTo>
                <a:cubicBezTo>
                  <a:pt x="67" y="158"/>
                  <a:pt x="67" y="158"/>
                  <a:pt x="67" y="158"/>
                </a:cubicBezTo>
                <a:cubicBezTo>
                  <a:pt x="84" y="158"/>
                  <a:pt x="84" y="158"/>
                  <a:pt x="84" y="158"/>
                </a:cubicBezTo>
                <a:cubicBezTo>
                  <a:pt x="84" y="124"/>
                  <a:pt x="84" y="124"/>
                  <a:pt x="84" y="124"/>
                </a:cubicBezTo>
                <a:close/>
                <a:moveTo>
                  <a:pt x="139" y="78"/>
                </a:moveTo>
                <a:cubicBezTo>
                  <a:pt x="120" y="78"/>
                  <a:pt x="120" y="78"/>
                  <a:pt x="120" y="78"/>
                </a:cubicBezTo>
                <a:cubicBezTo>
                  <a:pt x="120" y="113"/>
                  <a:pt x="120" y="113"/>
                  <a:pt x="120" y="113"/>
                </a:cubicBezTo>
                <a:cubicBezTo>
                  <a:pt x="139" y="113"/>
                  <a:pt x="139" y="113"/>
                  <a:pt x="139" y="113"/>
                </a:cubicBezTo>
                <a:cubicBezTo>
                  <a:pt x="139" y="78"/>
                  <a:pt x="139" y="78"/>
                  <a:pt x="139" y="78"/>
                </a:cubicBezTo>
                <a:close/>
                <a:moveTo>
                  <a:pt x="111" y="78"/>
                </a:moveTo>
                <a:cubicBezTo>
                  <a:pt x="93" y="78"/>
                  <a:pt x="93" y="78"/>
                  <a:pt x="93" y="78"/>
                </a:cubicBezTo>
                <a:cubicBezTo>
                  <a:pt x="93" y="113"/>
                  <a:pt x="93" y="113"/>
                  <a:pt x="93" y="113"/>
                </a:cubicBezTo>
                <a:cubicBezTo>
                  <a:pt x="111" y="113"/>
                  <a:pt x="111" y="113"/>
                  <a:pt x="111" y="113"/>
                </a:cubicBezTo>
                <a:cubicBezTo>
                  <a:pt x="111" y="78"/>
                  <a:pt x="111" y="78"/>
                  <a:pt x="111" y="78"/>
                </a:cubicBezTo>
                <a:close/>
                <a:moveTo>
                  <a:pt x="84" y="78"/>
                </a:moveTo>
                <a:cubicBezTo>
                  <a:pt x="67" y="78"/>
                  <a:pt x="67" y="78"/>
                  <a:pt x="67" y="78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84" y="113"/>
                  <a:pt x="84" y="113"/>
                  <a:pt x="84" y="113"/>
                </a:cubicBezTo>
                <a:cubicBezTo>
                  <a:pt x="84" y="78"/>
                  <a:pt x="84" y="78"/>
                  <a:pt x="84" y="78"/>
                </a:cubicBezTo>
                <a:close/>
                <a:moveTo>
                  <a:pt x="57" y="78"/>
                </a:moveTo>
                <a:cubicBezTo>
                  <a:pt x="39" y="78"/>
                  <a:pt x="39" y="78"/>
                  <a:pt x="39" y="78"/>
                </a:cubicBezTo>
                <a:cubicBezTo>
                  <a:pt x="39" y="113"/>
                  <a:pt x="39" y="113"/>
                  <a:pt x="39" y="113"/>
                </a:cubicBezTo>
                <a:cubicBezTo>
                  <a:pt x="57" y="113"/>
                  <a:pt x="57" y="113"/>
                  <a:pt x="57" y="113"/>
                </a:cubicBezTo>
                <a:cubicBezTo>
                  <a:pt x="57" y="78"/>
                  <a:pt x="57" y="78"/>
                  <a:pt x="57" y="78"/>
                </a:cubicBezTo>
                <a:close/>
                <a:moveTo>
                  <a:pt x="139" y="33"/>
                </a:moveTo>
                <a:cubicBezTo>
                  <a:pt x="120" y="33"/>
                  <a:pt x="120" y="33"/>
                  <a:pt x="120" y="33"/>
                </a:cubicBezTo>
                <a:cubicBezTo>
                  <a:pt x="120" y="67"/>
                  <a:pt x="120" y="67"/>
                  <a:pt x="120" y="67"/>
                </a:cubicBezTo>
                <a:cubicBezTo>
                  <a:pt x="139" y="67"/>
                  <a:pt x="139" y="67"/>
                  <a:pt x="139" y="67"/>
                </a:cubicBezTo>
                <a:cubicBezTo>
                  <a:pt x="139" y="33"/>
                  <a:pt x="139" y="33"/>
                  <a:pt x="139" y="33"/>
                </a:cubicBezTo>
                <a:close/>
                <a:moveTo>
                  <a:pt x="84" y="33"/>
                </a:moveTo>
                <a:cubicBezTo>
                  <a:pt x="67" y="33"/>
                  <a:pt x="67" y="33"/>
                  <a:pt x="67" y="33"/>
                </a:cubicBezTo>
                <a:cubicBezTo>
                  <a:pt x="67" y="67"/>
                  <a:pt x="67" y="67"/>
                  <a:pt x="67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4" y="33"/>
                  <a:pt x="84" y="33"/>
                  <a:pt x="84" y="33"/>
                </a:cubicBezTo>
                <a:close/>
                <a:moveTo>
                  <a:pt x="57" y="33"/>
                </a:moveTo>
                <a:cubicBezTo>
                  <a:pt x="39" y="33"/>
                  <a:pt x="39" y="33"/>
                  <a:pt x="39" y="33"/>
                </a:cubicBezTo>
                <a:cubicBezTo>
                  <a:pt x="39" y="67"/>
                  <a:pt x="39" y="67"/>
                  <a:pt x="39" y="67"/>
                </a:cubicBezTo>
                <a:cubicBezTo>
                  <a:pt x="57" y="67"/>
                  <a:pt x="57" y="67"/>
                  <a:pt x="57" y="67"/>
                </a:cubicBezTo>
                <a:cubicBezTo>
                  <a:pt x="57" y="33"/>
                  <a:pt x="57" y="33"/>
                  <a:pt x="57" y="33"/>
                </a:cubicBezTo>
                <a:close/>
                <a:moveTo>
                  <a:pt x="139" y="215"/>
                </a:moveTo>
                <a:cubicBezTo>
                  <a:pt x="120" y="215"/>
                  <a:pt x="120" y="215"/>
                  <a:pt x="120" y="215"/>
                </a:cubicBezTo>
                <a:cubicBezTo>
                  <a:pt x="120" y="249"/>
                  <a:pt x="120" y="249"/>
                  <a:pt x="120" y="249"/>
                </a:cubicBezTo>
                <a:cubicBezTo>
                  <a:pt x="139" y="249"/>
                  <a:pt x="139" y="249"/>
                  <a:pt x="139" y="249"/>
                </a:cubicBezTo>
                <a:cubicBezTo>
                  <a:pt x="139" y="215"/>
                  <a:pt x="139" y="215"/>
                  <a:pt x="139" y="215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9503" tIns="34752" rIns="69503" bIns="34752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="" xmlns:a16="http://schemas.microsoft.com/office/drawing/2014/main" id="{63845749-9AB5-8B3A-7726-EC8780763144}"/>
              </a:ext>
            </a:extLst>
          </p:cNvPr>
          <p:cNvSpPr>
            <a:spLocks noEditPoints="1"/>
          </p:cNvSpPr>
          <p:nvPr/>
        </p:nvSpPr>
        <p:spPr bwMode="auto">
          <a:xfrm>
            <a:off x="1142976" y="2285992"/>
            <a:ext cx="235423" cy="179387"/>
          </a:xfrm>
          <a:custGeom>
            <a:avLst/>
            <a:gdLst>
              <a:gd name="T0" fmla="*/ 0 w 192"/>
              <a:gd name="T1" fmla="*/ 2147483646 h 136"/>
              <a:gd name="T2" fmla="*/ 0 w 192"/>
              <a:gd name="T3" fmla="*/ 2147483646 h 136"/>
              <a:gd name="T4" fmla="*/ 2147483646 w 192"/>
              <a:gd name="T5" fmla="*/ 2147483646 h 136"/>
              <a:gd name="T6" fmla="*/ 0 w 192"/>
              <a:gd name="T7" fmla="*/ 2147483646 h 136"/>
              <a:gd name="T8" fmla="*/ 2147483646 w 192"/>
              <a:gd name="T9" fmla="*/ 2147483646 h 136"/>
              <a:gd name="T10" fmla="*/ 2147483646 w 192"/>
              <a:gd name="T11" fmla="*/ 2147483646 h 136"/>
              <a:gd name="T12" fmla="*/ 2147483646 w 192"/>
              <a:gd name="T13" fmla="*/ 2147483646 h 136"/>
              <a:gd name="T14" fmla="*/ 2147483646 w 192"/>
              <a:gd name="T15" fmla="*/ 2147483646 h 136"/>
              <a:gd name="T16" fmla="*/ 2147483646 w 192"/>
              <a:gd name="T17" fmla="*/ 0 h 136"/>
              <a:gd name="T18" fmla="*/ 2147483646 w 192"/>
              <a:gd name="T19" fmla="*/ 0 h 136"/>
              <a:gd name="T20" fmla="*/ 0 w 192"/>
              <a:gd name="T21" fmla="*/ 2147483646 h 136"/>
              <a:gd name="T22" fmla="*/ 0 w 192"/>
              <a:gd name="T23" fmla="*/ 2147483646 h 136"/>
              <a:gd name="T24" fmla="*/ 2147483646 w 192"/>
              <a:gd name="T25" fmla="*/ 2147483646 h 136"/>
              <a:gd name="T26" fmla="*/ 2147483646 w 192"/>
              <a:gd name="T27" fmla="*/ 2147483646 h 136"/>
              <a:gd name="T28" fmla="*/ 2147483646 w 192"/>
              <a:gd name="T29" fmla="*/ 2147483646 h 136"/>
              <a:gd name="T30" fmla="*/ 2147483646 w 192"/>
              <a:gd name="T31" fmla="*/ 2147483646 h 136"/>
              <a:gd name="T32" fmla="*/ 2147483646 w 192"/>
              <a:gd name="T33" fmla="*/ 2147483646 h 136"/>
              <a:gd name="T34" fmla="*/ 2147483646 w 192"/>
              <a:gd name="T35" fmla="*/ 0 h 136"/>
              <a:gd name="T36" fmla="*/ 2147483646 w 192"/>
              <a:gd name="T37" fmla="*/ 2147483646 h 136"/>
              <a:gd name="T38" fmla="*/ 2147483646 w 192"/>
              <a:gd name="T39" fmla="*/ 2147483646 h 136"/>
              <a:gd name="T40" fmla="*/ 2147483646 w 192"/>
              <a:gd name="T41" fmla="*/ 2147483646 h 136"/>
              <a:gd name="T42" fmla="*/ 2147483646 w 192"/>
              <a:gd name="T43" fmla="*/ 2147483646 h 136"/>
              <a:gd name="T44" fmla="*/ 0 w 192"/>
              <a:gd name="T45" fmla="*/ 2147483646 h 136"/>
              <a:gd name="T46" fmla="*/ 0 w 192"/>
              <a:gd name="T47" fmla="*/ 2147483646 h 136"/>
              <a:gd name="T48" fmla="*/ 2147483646 w 192"/>
              <a:gd name="T49" fmla="*/ 2147483646 h 136"/>
              <a:gd name="T50" fmla="*/ 2147483646 w 192"/>
              <a:gd name="T51" fmla="*/ 2147483646 h 136"/>
              <a:gd name="T52" fmla="*/ 2147483646 w 192"/>
              <a:gd name="T53" fmla="*/ 2147483646 h 136"/>
              <a:gd name="T54" fmla="*/ 2147483646 w 192"/>
              <a:gd name="T55" fmla="*/ 2147483646 h 136"/>
              <a:gd name="T56" fmla="*/ 2147483646 w 192"/>
              <a:gd name="T57" fmla="*/ 2147483646 h 136"/>
              <a:gd name="T58" fmla="*/ 2147483646 w 192"/>
              <a:gd name="T59" fmla="*/ 2147483646 h 1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92" h="136">
                <a:moveTo>
                  <a:pt x="0" y="24"/>
                </a:moveTo>
                <a:cubicBezTo>
                  <a:pt x="0" y="112"/>
                  <a:pt x="0" y="112"/>
                  <a:pt x="0" y="112"/>
                </a:cubicBezTo>
                <a:cubicBezTo>
                  <a:pt x="44" y="68"/>
                  <a:pt x="44" y="68"/>
                  <a:pt x="44" y="68"/>
                </a:cubicBezTo>
                <a:lnTo>
                  <a:pt x="0" y="24"/>
                </a:lnTo>
                <a:close/>
                <a:moveTo>
                  <a:pt x="192" y="112"/>
                </a:moveTo>
                <a:cubicBezTo>
                  <a:pt x="192" y="24"/>
                  <a:pt x="192" y="24"/>
                  <a:pt x="192" y="24"/>
                </a:cubicBezTo>
                <a:cubicBezTo>
                  <a:pt x="148" y="68"/>
                  <a:pt x="148" y="68"/>
                  <a:pt x="148" y="68"/>
                </a:cubicBezTo>
                <a:lnTo>
                  <a:pt x="192" y="112"/>
                </a:lnTo>
                <a:close/>
                <a:moveTo>
                  <a:pt x="184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10"/>
                  <a:pt x="0" y="10"/>
                  <a:pt x="0" y="10"/>
                </a:cubicBezTo>
                <a:cubicBezTo>
                  <a:pt x="79" y="88"/>
                  <a:pt x="79" y="88"/>
                  <a:pt x="79" y="88"/>
                </a:cubicBezTo>
                <a:cubicBezTo>
                  <a:pt x="83" y="93"/>
                  <a:pt x="89" y="95"/>
                  <a:pt x="96" y="95"/>
                </a:cubicBezTo>
                <a:cubicBezTo>
                  <a:pt x="103" y="95"/>
                  <a:pt x="109" y="93"/>
                  <a:pt x="113" y="88"/>
                </a:cubicBezTo>
                <a:cubicBezTo>
                  <a:pt x="192" y="10"/>
                  <a:pt x="192" y="10"/>
                  <a:pt x="192" y="10"/>
                </a:cubicBezTo>
                <a:cubicBezTo>
                  <a:pt x="192" y="8"/>
                  <a:pt x="192" y="8"/>
                  <a:pt x="192" y="8"/>
                </a:cubicBezTo>
                <a:cubicBezTo>
                  <a:pt x="192" y="4"/>
                  <a:pt x="188" y="0"/>
                  <a:pt x="184" y="0"/>
                </a:cubicBezTo>
                <a:close/>
                <a:moveTo>
                  <a:pt x="123" y="93"/>
                </a:moveTo>
                <a:cubicBezTo>
                  <a:pt x="116" y="100"/>
                  <a:pt x="108" y="105"/>
                  <a:pt x="96" y="105"/>
                </a:cubicBezTo>
                <a:cubicBezTo>
                  <a:pt x="84" y="105"/>
                  <a:pt x="76" y="100"/>
                  <a:pt x="69" y="93"/>
                </a:cubicBezTo>
                <a:cubicBezTo>
                  <a:pt x="51" y="75"/>
                  <a:pt x="51" y="75"/>
                  <a:pt x="51" y="75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32"/>
                  <a:pt x="4" y="136"/>
                  <a:pt x="8" y="136"/>
                </a:cubicBezTo>
                <a:cubicBezTo>
                  <a:pt x="184" y="136"/>
                  <a:pt x="184" y="136"/>
                  <a:pt x="184" y="136"/>
                </a:cubicBezTo>
                <a:cubicBezTo>
                  <a:pt x="188" y="136"/>
                  <a:pt x="192" y="132"/>
                  <a:pt x="192" y="128"/>
                </a:cubicBezTo>
                <a:cubicBezTo>
                  <a:pt x="192" y="126"/>
                  <a:pt x="192" y="126"/>
                  <a:pt x="192" y="126"/>
                </a:cubicBezTo>
                <a:cubicBezTo>
                  <a:pt x="141" y="75"/>
                  <a:pt x="141" y="75"/>
                  <a:pt x="141" y="75"/>
                </a:cubicBezTo>
                <a:lnTo>
                  <a:pt x="123" y="9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9503" tIns="34752" rIns="69503" bIns="34752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16F980C-B91F-1940-AB03-7FCC72793EF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472" y="2857496"/>
            <a:ext cx="339963" cy="453284"/>
          </a:xfrm>
          <a:prstGeom prst="rect">
            <a:avLst/>
          </a:prstGeom>
        </p:spPr>
      </p:pic>
      <p:pic>
        <p:nvPicPr>
          <p:cNvPr id="20" name="Рисунок 19" descr="qr-code ФРП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1736" y="3643314"/>
            <a:ext cx="2714644" cy="27146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82EBF93-EE8C-EF5E-2547-7A4D3E056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DCD02D3C-99D7-6D62-4E44-9BBD005B381D}"/>
              </a:ext>
            </a:extLst>
          </p:cNvPr>
          <p:cNvSpPr txBox="1">
            <a:spLocks/>
          </p:cNvSpPr>
          <p:nvPr/>
        </p:nvSpPr>
        <p:spPr>
          <a:xfrm>
            <a:off x="8448572" y="6475305"/>
            <a:ext cx="6746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CFEABC-7CA1-4444-ADC1-EFA11C039040}" type="slidenum">
              <a:rPr lang="ru-RU" b="0" smtClean="0">
                <a:solidFill>
                  <a:srgbClr val="3A4C5E"/>
                </a:solidFill>
              </a:rPr>
              <a:pPr/>
              <a:t>9</a:t>
            </a:fld>
            <a:endParaRPr lang="ru-RU" b="0" dirty="0">
              <a:solidFill>
                <a:srgbClr val="3A4C5E"/>
              </a:solidFill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85C7F72A-837E-A88A-B7F5-7C599A0C82DE}"/>
              </a:ext>
            </a:extLst>
          </p:cNvPr>
          <p:cNvSpPr txBox="1">
            <a:spLocks/>
          </p:cNvSpPr>
          <p:nvPr/>
        </p:nvSpPr>
        <p:spPr>
          <a:xfrm>
            <a:off x="5402913" y="46452"/>
            <a:ext cx="3383006" cy="1219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16" algn="r">
              <a:lnSpc>
                <a:spcPct val="100000"/>
              </a:lnSpc>
              <a:spcBef>
                <a:spcPts val="354"/>
              </a:spcBef>
              <a:defRPr/>
            </a:pPr>
            <a:r>
              <a:rPr lang="ru-RU" sz="2000" b="1" kern="0" cap="all" spc="-68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БАЗОВЫЕ ПРОГРАММЫ ФИНАНСИРОВАНИЯ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xmlns="" id="{8C0E227F-884E-9737-99BF-81C4426D3A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69817902"/>
              </p:ext>
            </p:extLst>
          </p:nvPr>
        </p:nvGraphicFramePr>
        <p:xfrm>
          <a:off x="500518" y="1219200"/>
          <a:ext cx="8186282" cy="167479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285532">
                  <a:extLst>
                    <a:ext uri="{9D8B030D-6E8A-4147-A177-3AD203B41FA5}">
                      <a16:colId xmlns:a16="http://schemas.microsoft.com/office/drawing/2014/main" xmlns="" val="2857808596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xmlns="" val="2710367342"/>
                    </a:ext>
                  </a:extLst>
                </a:gridCol>
                <a:gridCol w="2971792">
                  <a:extLst>
                    <a:ext uri="{9D8B030D-6E8A-4147-A177-3AD203B41FA5}">
                      <a16:colId xmlns:a16="http://schemas.microsoft.com/office/drawing/2014/main" xmlns="" val="2797463744"/>
                    </a:ext>
                  </a:extLst>
                </a:gridCol>
              </a:tblGrid>
              <a:tr h="5458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b="1" u="none" kern="100" dirty="0">
                          <a:solidFill>
                            <a:srgbClr val="57271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 наличие залогового обеспечения</a:t>
                      </a:r>
                      <a:endParaRPr lang="ru-RU" sz="1800" b="1" u="none" kern="100" dirty="0">
                        <a:solidFill>
                          <a:srgbClr val="57271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sz="1000" kern="100" dirty="0">
                          <a:solidFill>
                            <a:srgbClr val="57271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дату заключения договора займа</a:t>
                      </a:r>
                      <a:endParaRPr lang="ru-RU" sz="1400" kern="100" dirty="0">
                        <a:solidFill>
                          <a:srgbClr val="57271B"/>
                        </a:solidFill>
                        <a:effectLst/>
                        <a:latin typeface="Times New Roman" pitchFamily="18" charset="0"/>
                        <a:ea typeface="Arial Unicode MS"/>
                        <a:cs typeface="Times New Roman" pitchFamily="18" charset="0"/>
                      </a:endParaRPr>
                    </a:p>
                  </a:txBody>
                  <a:tcPr marL="50516" marR="5051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5727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b="1" u="none" kern="100" dirty="0">
                          <a:solidFill>
                            <a:srgbClr val="57271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 отсутствии залогового обеспечения</a:t>
                      </a:r>
                      <a:endParaRPr lang="ru-RU" sz="1800" b="1" u="none" kern="100" dirty="0">
                        <a:solidFill>
                          <a:srgbClr val="57271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sz="1000" kern="100" dirty="0">
                          <a:solidFill>
                            <a:srgbClr val="57271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дату заключения договора займа</a:t>
                      </a:r>
                      <a:endParaRPr lang="ru-RU" sz="1400" kern="100" dirty="0">
                        <a:solidFill>
                          <a:srgbClr val="57271B"/>
                        </a:solidFill>
                        <a:effectLst/>
                        <a:latin typeface="Times New Roman" pitchFamily="18" charset="0"/>
                        <a:ea typeface="Arial Unicode MS"/>
                        <a:cs typeface="Times New Roman" pitchFamily="18" charset="0"/>
                      </a:endParaRPr>
                    </a:p>
                  </a:txBody>
                  <a:tcPr marL="50516" marR="5051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5727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906371405"/>
                  </a:ext>
                </a:extLst>
              </a:tr>
              <a:tr h="487672">
                <a:tc>
                  <a:txBody>
                    <a:bodyPr/>
                    <a:lstStyle/>
                    <a:p>
                      <a:pPr marL="0" indent="92075" algn="l">
                        <a:lnSpc>
                          <a:spcPct val="106000"/>
                        </a:lnSpc>
                        <a:buNone/>
                      </a:pPr>
                      <a:r>
                        <a:rPr lang="ru-RU" sz="1400" b="1" kern="100" dirty="0">
                          <a:solidFill>
                            <a:srgbClr val="57271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Приоритетные категории</a:t>
                      </a:r>
                      <a:endParaRPr lang="ru-RU" sz="1400" b="1" kern="100" dirty="0">
                        <a:solidFill>
                          <a:srgbClr val="57271B"/>
                        </a:solidFill>
                        <a:effectLst/>
                        <a:latin typeface="Times New Roman" pitchFamily="18" charset="0"/>
                        <a:ea typeface="Arial Unicode MS"/>
                        <a:cs typeface="Times New Roman" pitchFamily="18" charset="0"/>
                      </a:endParaRPr>
                    </a:p>
                  </a:txBody>
                  <a:tcPr marL="8198" marR="8198" marT="0" marB="0" anchor="ctr"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400" b="1" kern="1200" dirty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8 % годовых</a:t>
                      </a:r>
                    </a:p>
                    <a:p>
                      <a:pPr algn="ctr">
                        <a:buNone/>
                      </a:pPr>
                      <a:r>
                        <a:rPr lang="ru-RU" sz="1050" kern="100" dirty="0">
                          <a:solidFill>
                            <a:srgbClr val="692F2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50" kern="100" dirty="0">
                        <a:solidFill>
                          <a:srgbClr val="692F21"/>
                        </a:solidFill>
                        <a:effectLst/>
                        <a:latin typeface="Montserrat" panose="00000500000000000000" pitchFamily="2" charset="-52"/>
                        <a:ea typeface="Arial Unicode MS"/>
                      </a:endParaRPr>
                    </a:p>
                  </a:txBody>
                  <a:tcPr marL="8198" marR="81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27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sz="2400" b="1" kern="1200" dirty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12% годовых</a:t>
                      </a:r>
                    </a:p>
                  </a:txBody>
                  <a:tcPr marL="8198" marR="819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27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996368888"/>
                  </a:ext>
                </a:extLst>
              </a:tr>
              <a:tr h="569899">
                <a:tc>
                  <a:txBody>
                    <a:bodyPr/>
                    <a:lstStyle/>
                    <a:p>
                      <a:pPr marL="0" indent="92075" algn="l">
                        <a:buNone/>
                      </a:pPr>
                      <a:r>
                        <a:rPr lang="ru-RU" sz="1400" b="1" kern="100" dirty="0">
                          <a:solidFill>
                            <a:srgbClr val="57271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Иные Субъекты МСП</a:t>
                      </a:r>
                      <a:endParaRPr lang="ru-RU" sz="1400" b="1" kern="100" dirty="0">
                        <a:solidFill>
                          <a:srgbClr val="57271B"/>
                        </a:solidFill>
                        <a:effectLst/>
                        <a:latin typeface="Times New Roman" pitchFamily="18" charset="0"/>
                        <a:ea typeface="Arial Unicode MS"/>
                        <a:cs typeface="Times New Roman" pitchFamily="18" charset="0"/>
                      </a:endParaRPr>
                    </a:p>
                  </a:txBody>
                  <a:tcPr marL="8198" marR="819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5727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sz="2400" b="1" kern="1200" dirty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12% годовых</a:t>
                      </a:r>
                    </a:p>
                  </a:txBody>
                  <a:tcPr marL="8198" marR="819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5727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sz="2400" b="1" kern="1200" dirty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16% годовых </a:t>
                      </a:r>
                    </a:p>
                  </a:txBody>
                  <a:tcPr marL="8198" marR="819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57271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566694952"/>
                  </a:ext>
                </a:extLst>
              </a:tr>
            </a:tbl>
          </a:graphicData>
        </a:graphic>
      </p:graphicFrame>
      <p:sp>
        <p:nvSpPr>
          <p:cNvPr id="22" name="Rectangle 2">
            <a:extLst>
              <a:ext uri="{FF2B5EF4-FFF2-40B4-BE49-F238E27FC236}">
                <a16:creationId xmlns:a16="http://schemas.microsoft.com/office/drawing/2014/main" xmlns="" id="{93CDE8E0-EA66-D18D-3A90-06D73799C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20" y="3286125"/>
            <a:ext cx="8519463" cy="334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>
                <a:solidFill>
                  <a:schemeClr val="tx2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>
                <a:solidFill>
                  <a:schemeClr val="tx2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>
                <a:solidFill>
                  <a:schemeClr val="tx2"/>
                </a:solidFill>
                <a:latin typeface="Gill Sans MT" panose="020B0502020104020203" pitchFamily="34" charset="0"/>
              </a:defRPr>
            </a:lvl9pPr>
          </a:lstStyle>
          <a:p>
            <a:pPr algn="just">
              <a:buNone/>
            </a:pP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субъект МСП осуществляет один из следующих виды деятельности в соответствии с Общероссийским классификатором видов экономической деятельности (ОК 029-2014 (КДЕС Ред. 2) (далее - ОКВЭД):</a:t>
            </a:r>
          </a:p>
          <a:p>
            <a:pPr algn="just">
              <a:buNone/>
            </a:pP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- обрабатывающие производства (в рамках раздела </a:t>
            </a: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C "Обрабатывающие производства"</a:t>
            </a: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 ОКВЭД);</a:t>
            </a:r>
          </a:p>
          <a:p>
            <a:pPr algn="just">
              <a:buNone/>
            </a:pP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- деятельность гостиниц и предприятий общественного питания (в рамках раздела </a:t>
            </a: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I "Деятельность гостиниц и предприятий общественного питания"</a:t>
            </a: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 ОКВЭД);</a:t>
            </a:r>
          </a:p>
          <a:p>
            <a:pPr algn="just">
              <a:buNone/>
            </a:pP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- деятельность в области информации и связи (в рамках раздела </a:t>
            </a: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J «Деятельность в области информации и связи»</a:t>
            </a: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 ОКВЭД);</a:t>
            </a:r>
          </a:p>
          <a:p>
            <a:pPr algn="just">
              <a:buNone/>
            </a:pP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- деятельность профессиональная, научная и техническая (в рамках раздела </a:t>
            </a: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M "Деятельность профессиональная, научная и техническая"</a:t>
            </a: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 ОКВЭД);</a:t>
            </a:r>
          </a:p>
          <a:p>
            <a:pPr algn="just">
              <a:buNone/>
            </a:pP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- в сфере туризма (в рамках класса </a:t>
            </a: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79 раздела N "Деятельность административная и сопутствующие услуги"</a:t>
            </a: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 ОКВЭД).</a:t>
            </a:r>
          </a:p>
          <a:p>
            <a:pPr algn="just">
              <a:buNone/>
            </a:pP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субъект МСП является вновь зарегистрированным и действующим </a:t>
            </a: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менее 2 (двух) лет </a:t>
            </a: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на дату принятия решения о предоставлении микрозайма;</a:t>
            </a:r>
          </a:p>
          <a:p>
            <a:pPr algn="just">
              <a:buNone/>
            </a:pP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субъект МСП является субъектом </a:t>
            </a: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креативной индустрии </a:t>
            </a: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в соответствии с Федеральным законом от 8 августа 2024 г. № 330-ФЗ «О развитии креативных (творческих) индустрий в Российской Федерации» (далее – креативная индустрия);</a:t>
            </a:r>
          </a:p>
          <a:p>
            <a:pPr algn="just">
              <a:buNone/>
            </a:pP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1100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субъект МСП, осуществляющий </a:t>
            </a:r>
            <a:r>
              <a:rPr lang="ru-RU" sz="1100" b="1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экспортную деятельность</a:t>
            </a: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xmlns="" id="{D501AB88-3021-DA88-5D32-8BBA8433FF44}"/>
              </a:ext>
            </a:extLst>
          </p:cNvPr>
          <p:cNvSpPr txBox="1">
            <a:spLocks/>
          </p:cNvSpPr>
          <p:nvPr/>
        </p:nvSpPr>
        <p:spPr>
          <a:xfrm>
            <a:off x="2857488" y="3000372"/>
            <a:ext cx="2786082" cy="320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16" algn="r">
              <a:lnSpc>
                <a:spcPct val="100000"/>
              </a:lnSpc>
              <a:spcBef>
                <a:spcPts val="354"/>
              </a:spcBef>
              <a:defRPr/>
            </a:pPr>
            <a:r>
              <a:rPr lang="ru-RU" sz="1400" b="1" kern="0" cap="all" spc="-68" dirty="0">
                <a:solidFill>
                  <a:srgbClr val="57271B"/>
                </a:solidFill>
                <a:latin typeface="Times New Roman" pitchFamily="18" charset="0"/>
                <a:cs typeface="Times New Roman" pitchFamily="18" charset="0"/>
              </a:rPr>
              <a:t>Приоритетные категории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978682A-5C37-A163-9856-38B6B884B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8663" y="1071546"/>
            <a:ext cx="857256" cy="7148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041AE06-2C43-C76B-86E0-8832525E09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931" y="304823"/>
            <a:ext cx="4841644" cy="68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69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2223</Words>
  <Application>Microsoft Office PowerPoint</Application>
  <PresentationFormat>Экран (4:3)</PresentationFormat>
  <Paragraphs>379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Меры государственной поддержки малого и среднего предпринимательства Нижегородской области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Программа льготного кредитования субъектов МСП Программа 1764</vt:lpstr>
      <vt:lpstr>Кредиты по Программе 1764 можно взять на конкретные цели:</vt:lpstr>
      <vt:lpstr>Государственная поддержка отрасли туризма Нижегородской области</vt:lpstr>
      <vt:lpstr>Государственная поддержка на развитие сельского туризма</vt:lpstr>
      <vt:lpstr>СОЦИАЛЬНЫЙ КОНТРАКТ  поддержка в поиске работы и преодолении трудной жизненной ситуации Закон Нижегородской области №41-З от 03.04.2026</vt:lpstr>
      <vt:lpstr>Размеры социального контракта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Меры государственной поддержки малого и среднего предпринимательства Нижегородской области</dc:title>
  <dc:creator>direk</dc:creator>
  <cp:lastModifiedBy>direk</cp:lastModifiedBy>
  <cp:revision>76</cp:revision>
  <dcterms:created xsi:type="dcterms:W3CDTF">2026-07-06T10:19:01Z</dcterms:created>
  <dcterms:modified xsi:type="dcterms:W3CDTF">2026-07-10T05:54:32Z</dcterms:modified>
</cp:coreProperties>
</file>